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7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8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3.xml" ContentType="application/vnd.openxmlformats-officedocument.presentationml.tags+xml"/>
  <Override PartName="/ppt/notesSlides/notesSlide29.xml" ContentType="application/vnd.openxmlformats-officedocument.presentationml.notesSlide+xml"/>
  <Override PartName="/ppt/tags/tag4.xml" ContentType="application/vnd.openxmlformats-officedocument.presentationml.tags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8.xml" ContentType="application/vnd.openxmlformats-officedocument.presentationml.notesSl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4"/>
  </p:sldMasterIdLst>
  <p:notesMasterIdLst>
    <p:notesMasterId r:id="rId52"/>
  </p:notesMasterIdLst>
  <p:handoutMasterIdLst>
    <p:handoutMasterId r:id="rId53"/>
  </p:handoutMasterIdLst>
  <p:sldIdLst>
    <p:sldId id="260" r:id="rId5"/>
    <p:sldId id="492" r:id="rId6"/>
    <p:sldId id="520" r:id="rId7"/>
    <p:sldId id="458" r:id="rId8"/>
    <p:sldId id="546" r:id="rId9"/>
    <p:sldId id="568" r:id="rId10"/>
    <p:sldId id="569" r:id="rId11"/>
    <p:sldId id="446" r:id="rId12"/>
    <p:sldId id="487" r:id="rId13"/>
    <p:sldId id="447" r:id="rId14"/>
    <p:sldId id="623" r:id="rId15"/>
    <p:sldId id="560" r:id="rId16"/>
    <p:sldId id="555" r:id="rId17"/>
    <p:sldId id="558" r:id="rId18"/>
    <p:sldId id="557" r:id="rId19"/>
    <p:sldId id="559" r:id="rId20"/>
    <p:sldId id="508" r:id="rId21"/>
    <p:sldId id="513" r:id="rId22"/>
    <p:sldId id="589" r:id="rId23"/>
    <p:sldId id="609" r:id="rId24"/>
    <p:sldId id="588" r:id="rId25"/>
    <p:sldId id="594" r:id="rId26"/>
    <p:sldId id="547" r:id="rId27"/>
    <p:sldId id="579" r:id="rId28"/>
    <p:sldId id="478" r:id="rId29"/>
    <p:sldId id="624" r:id="rId30"/>
    <p:sldId id="614" r:id="rId31"/>
    <p:sldId id="415" r:id="rId32"/>
    <p:sldId id="580" r:id="rId33"/>
    <p:sldId id="539" r:id="rId34"/>
    <p:sldId id="541" r:id="rId35"/>
    <p:sldId id="552" r:id="rId36"/>
    <p:sldId id="625" r:id="rId37"/>
    <p:sldId id="291" r:id="rId38"/>
    <p:sldId id="294" r:id="rId39"/>
    <p:sldId id="570" r:id="rId40"/>
    <p:sldId id="583" r:id="rId41"/>
    <p:sldId id="598" r:id="rId42"/>
    <p:sldId id="590" r:id="rId43"/>
    <p:sldId id="615" r:id="rId44"/>
    <p:sldId id="616" r:id="rId45"/>
    <p:sldId id="617" r:id="rId46"/>
    <p:sldId id="618" r:id="rId47"/>
    <p:sldId id="619" r:id="rId48"/>
    <p:sldId id="380" r:id="rId49"/>
    <p:sldId id="620" r:id="rId50"/>
    <p:sldId id="553" r:id="rId51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B4BF"/>
    <a:srgbClr val="31434E"/>
    <a:srgbClr val="EA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66B47B-A073-4166-B288-49C716047C5A}" v="2" dt="2023-05-08T20:06:29.562"/>
    <p1510:client id="{B606FA01-D830-4ED5-8643-49E743337971}" v="6" dt="2023-05-08T13:52:35.4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9" autoAdjust="0"/>
    <p:restoredTop sz="68898" autoAdjust="0"/>
  </p:normalViewPr>
  <p:slideViewPr>
    <p:cSldViewPr>
      <p:cViewPr varScale="1">
        <p:scale>
          <a:sx n="61" d="100"/>
          <a:sy n="61" d="100"/>
        </p:scale>
        <p:origin x="14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4320" y="20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slide" Target="slides/slide35.xml" Id="rId39" /><Relationship Type="http://schemas.openxmlformats.org/officeDocument/2006/relationships/slide" Target="slides/slide17.xml" Id="rId21" /><Relationship Type="http://schemas.openxmlformats.org/officeDocument/2006/relationships/slide" Target="slides/slide30.xml" Id="rId34" /><Relationship Type="http://schemas.openxmlformats.org/officeDocument/2006/relationships/slide" Target="slides/slide38.xml" Id="rId42" /><Relationship Type="http://schemas.openxmlformats.org/officeDocument/2006/relationships/slide" Target="slides/slide43.xml" Id="rId47" /><Relationship Type="http://schemas.openxmlformats.org/officeDocument/2006/relationships/slide" Target="slides/slide46.xml" Id="rId50" /><Relationship Type="http://schemas.openxmlformats.org/officeDocument/2006/relationships/viewProps" Target="viewProps.xml" Id="rId55" /><Relationship Type="http://schemas.openxmlformats.org/officeDocument/2006/relationships/slide" Target="slides/slide3.xml" Id="rId7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25.xml" Id="rId29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28.xml" Id="rId32" /><Relationship Type="http://schemas.openxmlformats.org/officeDocument/2006/relationships/slide" Target="slides/slide33.xml" Id="rId37" /><Relationship Type="http://schemas.openxmlformats.org/officeDocument/2006/relationships/slide" Target="slides/slide36.xml" Id="rId40" /><Relationship Type="http://schemas.openxmlformats.org/officeDocument/2006/relationships/slide" Target="slides/slide41.xml" Id="rId45" /><Relationship Type="http://schemas.openxmlformats.org/officeDocument/2006/relationships/handoutMaster" Target="handoutMasters/handoutMaster1.xml" Id="rId53" /><Relationship Type="http://schemas.openxmlformats.org/officeDocument/2006/relationships/slide" Target="slides/slide1.xml" Id="rId5" /><Relationship Type="http://schemas.openxmlformats.org/officeDocument/2006/relationships/slide" Target="slides/slide15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slide" Target="slides/slide26.xml" Id="rId30" /><Relationship Type="http://schemas.openxmlformats.org/officeDocument/2006/relationships/slide" Target="slides/slide31.xml" Id="rId35" /><Relationship Type="http://schemas.openxmlformats.org/officeDocument/2006/relationships/slide" Target="slides/slide39.xml" Id="rId43" /><Relationship Type="http://schemas.openxmlformats.org/officeDocument/2006/relationships/slide" Target="slides/slide44.xml" Id="rId48" /><Relationship Type="http://schemas.openxmlformats.org/officeDocument/2006/relationships/theme" Target="theme/theme1.xml" Id="rId56" /><Relationship Type="http://schemas.openxmlformats.org/officeDocument/2006/relationships/slide" Target="slides/slide4.xml" Id="rId8" /><Relationship Type="http://schemas.openxmlformats.org/officeDocument/2006/relationships/slide" Target="slides/slide47.xml" Id="rId51" /><Relationship Type="http://schemas.openxmlformats.org/officeDocument/2006/relationships/customXml" Target="../customXml/item3.xml" Id="rId3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slide" Target="slides/slide29.xml" Id="rId33" /><Relationship Type="http://schemas.openxmlformats.org/officeDocument/2006/relationships/slide" Target="slides/slide34.xml" Id="rId38" /><Relationship Type="http://schemas.openxmlformats.org/officeDocument/2006/relationships/slide" Target="slides/slide42.xml" Id="rId46" /><Relationship Type="http://schemas.microsoft.com/office/2015/10/relationships/revisionInfo" Target="revisionInfo.xml" Id="rId59" /><Relationship Type="http://schemas.openxmlformats.org/officeDocument/2006/relationships/slide" Target="slides/slide16.xml" Id="rId20" /><Relationship Type="http://schemas.openxmlformats.org/officeDocument/2006/relationships/slide" Target="slides/slide37.xml" Id="rId41" /><Relationship Type="http://schemas.openxmlformats.org/officeDocument/2006/relationships/presProps" Target="presProps.xml" Id="rId54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slide" Target="slides/slide24.xml" Id="rId28" /><Relationship Type="http://schemas.openxmlformats.org/officeDocument/2006/relationships/slide" Target="slides/slide32.xml" Id="rId36" /><Relationship Type="http://schemas.openxmlformats.org/officeDocument/2006/relationships/slide" Target="slides/slide45.xml" Id="rId49" /><Relationship Type="http://schemas.openxmlformats.org/officeDocument/2006/relationships/tableStyles" Target="tableStyles.xml" Id="rId57" /><Relationship Type="http://schemas.openxmlformats.org/officeDocument/2006/relationships/slide" Target="slides/slide6.xml" Id="rId10" /><Relationship Type="http://schemas.openxmlformats.org/officeDocument/2006/relationships/slide" Target="slides/slide27.xml" Id="rId31" /><Relationship Type="http://schemas.openxmlformats.org/officeDocument/2006/relationships/slide" Target="slides/slide40.xml" Id="rId44" /><Relationship Type="http://schemas.openxmlformats.org/officeDocument/2006/relationships/notesMaster" Target="notesMasters/notesMaster1.xml" Id="rId52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FFS Rate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FFS + Penalty + Bonus</c:v>
                </c:pt>
                <c:pt idx="1">
                  <c:v>FFS + Penalty</c:v>
                </c:pt>
                <c:pt idx="2">
                  <c:v>Original FFS Rate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B3-468B-B9D6-42D1758D5B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Reduction/Withhold</c:v>
                </c:pt>
              </c:strCache>
            </c:strRef>
          </c:tx>
          <c:spPr>
            <a:noFill/>
            <a:ln w="19050">
              <a:solidFill>
                <a:schemeClr val="accent1"/>
              </a:solidFill>
              <a:prstDash val="sysDash"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9B3-468B-B9D6-42D1758D5B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FFS + Penalty + Bonus</c:v>
                </c:pt>
                <c:pt idx="1">
                  <c:v>FFS + Penalty</c:v>
                </c:pt>
                <c:pt idx="2">
                  <c:v>Original FFS Rate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B3-468B-B9D6-42D1758D5B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Bonus</c:v>
                </c:pt>
              </c:strCache>
            </c:strRef>
          </c:tx>
          <c:spPr>
            <a:solidFill>
              <a:schemeClr val="accent1">
                <a:alpha val="52000"/>
              </a:schemeClr>
            </a:solidFill>
            <a:ln w="19050">
              <a:solidFill>
                <a:schemeClr val="accent1"/>
              </a:solidFill>
              <a:prstDash val="sysDash"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9B3-468B-B9D6-42D1758D5BF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B3-468B-B9D6-42D1758D5B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FFS + Penalty + Bonus</c:v>
                </c:pt>
                <c:pt idx="1">
                  <c:v>FFS + Penalty</c:v>
                </c:pt>
                <c:pt idx="2">
                  <c:v>Original FFS Rate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B3-468B-B9D6-42D1758D5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760305311"/>
        <c:axId val="1446509423"/>
      </c:barChart>
      <c:catAx>
        <c:axId val="1760305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6509423"/>
        <c:crosses val="autoZero"/>
        <c:auto val="1"/>
        <c:lblAlgn val="ctr"/>
        <c:lblOffset val="100"/>
        <c:noMultiLvlLbl val="0"/>
      </c:catAx>
      <c:valAx>
        <c:axId val="14465094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60305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% of Hospitals Receiving HRRP Penalty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numFmt formatCode="0.0%" sourceLinked="0"/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Teaching</c:v>
                </c:pt>
                <c:pt idx="1">
                  <c:v>Non-Teaching</c:v>
                </c:pt>
                <c:pt idx="2">
                  <c:v>DSH</c:v>
                </c:pt>
                <c:pt idx="3">
                  <c:v>Non-DSH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0.86</c:v>
                </c:pt>
                <c:pt idx="1">
                  <c:v>0.74399999999999999</c:v>
                </c:pt>
                <c:pt idx="2">
                  <c:v>0.82299999999999995</c:v>
                </c:pt>
                <c:pt idx="3">
                  <c:v>0.58499999999999996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DA-4165-A138-F043EF84AF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9"/>
        <c:overlap val="-20"/>
        <c:axId val="1369137935"/>
        <c:axId val="1150217791"/>
      </c:barChart>
      <c:catAx>
        <c:axId val="13691379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0217791"/>
        <c:crosses val="autoZero"/>
        <c:auto val="1"/>
        <c:lblAlgn val="ctr"/>
        <c:lblOffset val="100"/>
        <c:noMultiLvlLbl val="0"/>
      </c:catAx>
      <c:valAx>
        <c:axId val="115021779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691379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Weight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DA-4649-B49D-C41BFF739CD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DA-4649-B49D-C41BFF739CD8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1AD-1C49-8028-87082CD853D7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1AD-1C49-8028-87082CD853D7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1AD-1C49-8028-87082CD853D7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1AD-1C49-8028-87082CD853D7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PSI 90</c:v>
                </c:pt>
                <c:pt idx="1">
                  <c:v>CLABSI</c:v>
                </c:pt>
                <c:pt idx="2">
                  <c:v>CAUTI</c:v>
                </c:pt>
                <c:pt idx="3">
                  <c:v>SSI</c:v>
                </c:pt>
                <c:pt idx="4">
                  <c:v>MRSA</c:v>
                </c:pt>
                <c:pt idx="5">
                  <c:v>CDIFF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0.16666666666666666</c:v>
                </c:pt>
                <c:pt idx="1">
                  <c:v>0.16666666666666666</c:v>
                </c:pt>
                <c:pt idx="2">
                  <c:v>0.16666666666666666</c:v>
                </c:pt>
                <c:pt idx="3">
                  <c:v>0.16666666666666666</c:v>
                </c:pt>
                <c:pt idx="4">
                  <c:v>0.16666666666666666</c:v>
                </c:pt>
                <c:pt idx="5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DA-4649-B49D-C41BFF739C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Weight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5D-45AC-B361-FFA5D098D68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5D-45AC-B361-FFA5D098D68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5D-45AC-B361-FFA5D098D68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5D-45AC-B361-FFA5D098D68A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5D-45AC-B361-FFA5D098D68A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A5D-45AC-B361-FFA5D098D68A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PSI 90</c:v>
                </c:pt>
                <c:pt idx="1">
                  <c:v>CLABSI</c:v>
                </c:pt>
                <c:pt idx="2">
                  <c:v>CAUTI</c:v>
                </c:pt>
                <c:pt idx="3">
                  <c:v>SSI</c:v>
                </c:pt>
                <c:pt idx="4">
                  <c:v>MRSA</c:v>
                </c:pt>
                <c:pt idx="5">
                  <c:v>CDIFF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0.16666666666666666</c:v>
                </c:pt>
                <c:pt idx="1">
                  <c:v>0.16666666666666666</c:v>
                </c:pt>
                <c:pt idx="2">
                  <c:v>0.16666666666666666</c:v>
                </c:pt>
                <c:pt idx="3">
                  <c:v>0.16666666666666666</c:v>
                </c:pt>
                <c:pt idx="4">
                  <c:v>0.16666666666666666</c:v>
                </c:pt>
                <c:pt idx="5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A5D-45AC-B361-FFA5D098D6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VBP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A3E-D943-816A-6DC9C8CD937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A3E-D943-816A-6DC9C8CD937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A3E-D943-816A-6DC9C8CD93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A3E-D943-816A-6DC9C8CD9371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A3E-D943-816A-6DC9C8CD9371}"/>
              </c:ext>
            </c:extLst>
          </c:dPt>
          <c:cat>
            <c:strRef>
              <c:f>Sheet1!$A$3:$A$6</c:f>
              <c:strCache>
                <c:ptCount val="4"/>
                <c:pt idx="0">
                  <c:v>Patient Experience</c:v>
                </c:pt>
                <c:pt idx="1">
                  <c:v>Safety</c:v>
                </c:pt>
                <c:pt idx="2">
                  <c:v>Clinical Care</c:v>
                </c:pt>
                <c:pt idx="3">
                  <c:v>Efficiency</c:v>
                </c:pt>
              </c:strCache>
            </c:strRef>
          </c:cat>
          <c:val>
            <c:numRef>
              <c:f>Sheet1!$B$3:$B$6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3E-D943-816A-6DC9C8CD9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VBP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A3E-D943-816A-6DC9C8CD937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A3E-D943-816A-6DC9C8CD937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A3E-D943-816A-6DC9C8CD93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A3E-D943-816A-6DC9C8CD9371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A3E-D943-816A-6DC9C8CD9371}"/>
              </c:ext>
            </c:extLst>
          </c:dPt>
          <c:cat>
            <c:strRef>
              <c:f>Sheet1!$A$3:$A$6</c:f>
              <c:strCache>
                <c:ptCount val="4"/>
                <c:pt idx="0">
                  <c:v>Patient Experience</c:v>
                </c:pt>
                <c:pt idx="1">
                  <c:v>Safety</c:v>
                </c:pt>
                <c:pt idx="2">
                  <c:v>Clinical Care</c:v>
                </c:pt>
                <c:pt idx="3">
                  <c:v>Efficiency</c:v>
                </c:pt>
              </c:strCache>
            </c:strRef>
          </c:cat>
          <c:val>
            <c:numRef>
              <c:f>Sheet1!$B$3:$B$6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3E-D943-816A-6DC9C8CD9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7419669562533"/>
          <c:y val="4.1807848615697051E-2"/>
          <c:w val="0.81708946993900533"/>
          <c:h val="0.64337122174244343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Hospital Distribution</c:v>
                </c:pt>
              </c:strCache>
            </c:strRef>
          </c:tx>
          <c:spPr>
            <a:pattFill prst="lgConfetti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c:spPr>
          <c:invertIfNegative val="0"/>
          <c:cat>
            <c:numRef>
              <c:f>Sheet1!$A$2:$A$108</c:f>
              <c:numCache>
                <c:formatCode>0</c:formatCode>
                <c:ptCount val="107"/>
                <c:pt idx="0">
                  <c:v>-1</c:v>
                </c:pt>
                <c:pt idx="1">
                  <c:v>0</c:v>
                </c:pt>
                <c:pt idx="2">
                  <c:v>-8.8473520249221203</c:v>
                </c:pt>
                <c:pt idx="3">
                  <c:v>-7.8473520249221203</c:v>
                </c:pt>
                <c:pt idx="4">
                  <c:v>-6.8473520249221203</c:v>
                </c:pt>
                <c:pt idx="5">
                  <c:v>-5.8473520249221203</c:v>
                </c:pt>
                <c:pt idx="6">
                  <c:v>-4.8473520249221203</c:v>
                </c:pt>
                <c:pt idx="7">
                  <c:v>-3.8473520249221203</c:v>
                </c:pt>
                <c:pt idx="8">
                  <c:v>-2.8473520249221203</c:v>
                </c:pt>
                <c:pt idx="9">
                  <c:v>-1.8473520249221203</c:v>
                </c:pt>
                <c:pt idx="10">
                  <c:v>-0.84735202492212025</c:v>
                </c:pt>
                <c:pt idx="11">
                  <c:v>0.15264797507787975</c:v>
                </c:pt>
                <c:pt idx="12">
                  <c:v>1.1526479750778797</c:v>
                </c:pt>
                <c:pt idx="13">
                  <c:v>2.1526479750778797</c:v>
                </c:pt>
                <c:pt idx="14">
                  <c:v>3.1526479750778797</c:v>
                </c:pt>
                <c:pt idx="15">
                  <c:v>4.1526479750778797</c:v>
                </c:pt>
                <c:pt idx="16">
                  <c:v>5.1526479750778797</c:v>
                </c:pt>
                <c:pt idx="17">
                  <c:v>6.1526479750778797</c:v>
                </c:pt>
                <c:pt idx="18">
                  <c:v>7.1526479750778797</c:v>
                </c:pt>
                <c:pt idx="19">
                  <c:v>8.1526479750778797</c:v>
                </c:pt>
                <c:pt idx="20">
                  <c:v>9.1526479750778797</c:v>
                </c:pt>
                <c:pt idx="21">
                  <c:v>10.15264797507788</c:v>
                </c:pt>
                <c:pt idx="22">
                  <c:v>11.15264797507788</c:v>
                </c:pt>
                <c:pt idx="23">
                  <c:v>12.15264797507788</c:v>
                </c:pt>
                <c:pt idx="24">
                  <c:v>13.15264797507788</c:v>
                </c:pt>
                <c:pt idx="25">
                  <c:v>14.15264797507788</c:v>
                </c:pt>
                <c:pt idx="26">
                  <c:v>15.15264797507788</c:v>
                </c:pt>
                <c:pt idx="27">
                  <c:v>16.15264797507788</c:v>
                </c:pt>
                <c:pt idx="28">
                  <c:v>17.15264797507788</c:v>
                </c:pt>
                <c:pt idx="29">
                  <c:v>18.15264797507788</c:v>
                </c:pt>
                <c:pt idx="30">
                  <c:v>19.15264797507788</c:v>
                </c:pt>
                <c:pt idx="31">
                  <c:v>20.15264797507788</c:v>
                </c:pt>
                <c:pt idx="32">
                  <c:v>21.15264797507788</c:v>
                </c:pt>
                <c:pt idx="33">
                  <c:v>22.15264797507788</c:v>
                </c:pt>
                <c:pt idx="34">
                  <c:v>23.15264797507788</c:v>
                </c:pt>
                <c:pt idx="35">
                  <c:v>24.15264797507788</c:v>
                </c:pt>
                <c:pt idx="36">
                  <c:v>25.15264797507788</c:v>
                </c:pt>
                <c:pt idx="37">
                  <c:v>26.15264797507788</c:v>
                </c:pt>
                <c:pt idx="38">
                  <c:v>27.15264797507788</c:v>
                </c:pt>
                <c:pt idx="39">
                  <c:v>28.15264797507788</c:v>
                </c:pt>
                <c:pt idx="40">
                  <c:v>29.15264797507788</c:v>
                </c:pt>
                <c:pt idx="41">
                  <c:v>30.15264797507788</c:v>
                </c:pt>
                <c:pt idx="42">
                  <c:v>31.15264797507788</c:v>
                </c:pt>
                <c:pt idx="43">
                  <c:v>32.152647975077883</c:v>
                </c:pt>
                <c:pt idx="44">
                  <c:v>33.152647975077883</c:v>
                </c:pt>
                <c:pt idx="45">
                  <c:v>34.152647975077883</c:v>
                </c:pt>
                <c:pt idx="46">
                  <c:v>35.152647975077883</c:v>
                </c:pt>
                <c:pt idx="47">
                  <c:v>36.152647975077883</c:v>
                </c:pt>
                <c:pt idx="48">
                  <c:v>37.152647975077883</c:v>
                </c:pt>
                <c:pt idx="49">
                  <c:v>38.152647975077883</c:v>
                </c:pt>
                <c:pt idx="50">
                  <c:v>39.152647975077883</c:v>
                </c:pt>
                <c:pt idx="51">
                  <c:v>40.152647975077883</c:v>
                </c:pt>
                <c:pt idx="52">
                  <c:v>41.152647975077883</c:v>
                </c:pt>
                <c:pt idx="53">
                  <c:v>42.152647975077883</c:v>
                </c:pt>
                <c:pt idx="54">
                  <c:v>43.152647975077883</c:v>
                </c:pt>
                <c:pt idx="55">
                  <c:v>44.152647975077883</c:v>
                </c:pt>
                <c:pt idx="56">
                  <c:v>45.152647975077883</c:v>
                </c:pt>
                <c:pt idx="57">
                  <c:v>46.152647975077883</c:v>
                </c:pt>
                <c:pt idx="58">
                  <c:v>47.152647975077883</c:v>
                </c:pt>
                <c:pt idx="59">
                  <c:v>48.152647975077883</c:v>
                </c:pt>
                <c:pt idx="60">
                  <c:v>49.152647975077883</c:v>
                </c:pt>
                <c:pt idx="61">
                  <c:v>50.152647975077883</c:v>
                </c:pt>
                <c:pt idx="62">
                  <c:v>51.152647975077883</c:v>
                </c:pt>
                <c:pt idx="63">
                  <c:v>52.152647975077883</c:v>
                </c:pt>
                <c:pt idx="64">
                  <c:v>53.152647975077883</c:v>
                </c:pt>
                <c:pt idx="65">
                  <c:v>54.152647975077883</c:v>
                </c:pt>
                <c:pt idx="66">
                  <c:v>55.152647975077883</c:v>
                </c:pt>
                <c:pt idx="67">
                  <c:v>56.152647975077883</c:v>
                </c:pt>
                <c:pt idx="68">
                  <c:v>57.152647975077883</c:v>
                </c:pt>
                <c:pt idx="69">
                  <c:v>58.152647975077883</c:v>
                </c:pt>
                <c:pt idx="70">
                  <c:v>59.152647975077883</c:v>
                </c:pt>
                <c:pt idx="71">
                  <c:v>60.152647975077883</c:v>
                </c:pt>
                <c:pt idx="72">
                  <c:v>61.152647975077883</c:v>
                </c:pt>
                <c:pt idx="73">
                  <c:v>62.152647975077883</c:v>
                </c:pt>
                <c:pt idx="74">
                  <c:v>63.152647975077883</c:v>
                </c:pt>
                <c:pt idx="75">
                  <c:v>64.152647975077883</c:v>
                </c:pt>
                <c:pt idx="76">
                  <c:v>65.152647975077883</c:v>
                </c:pt>
                <c:pt idx="77">
                  <c:v>66.152647975077883</c:v>
                </c:pt>
                <c:pt idx="78">
                  <c:v>67.152647975077883</c:v>
                </c:pt>
                <c:pt idx="79">
                  <c:v>68.152647975077883</c:v>
                </c:pt>
                <c:pt idx="80">
                  <c:v>69.152647975077883</c:v>
                </c:pt>
                <c:pt idx="81">
                  <c:v>70.152647975077883</c:v>
                </c:pt>
                <c:pt idx="82">
                  <c:v>71.152647975077883</c:v>
                </c:pt>
                <c:pt idx="83">
                  <c:v>72.152647975077883</c:v>
                </c:pt>
                <c:pt idx="84">
                  <c:v>73.152647975077883</c:v>
                </c:pt>
                <c:pt idx="85">
                  <c:v>74.152647975077883</c:v>
                </c:pt>
                <c:pt idx="86">
                  <c:v>75.152647975077883</c:v>
                </c:pt>
                <c:pt idx="87">
                  <c:v>76.152647975077883</c:v>
                </c:pt>
                <c:pt idx="88">
                  <c:v>77.152647975077883</c:v>
                </c:pt>
                <c:pt idx="89">
                  <c:v>78.152647975077883</c:v>
                </c:pt>
                <c:pt idx="90">
                  <c:v>79.152647975077883</c:v>
                </c:pt>
                <c:pt idx="91">
                  <c:v>80.152647975077883</c:v>
                </c:pt>
                <c:pt idx="92">
                  <c:v>81.152647975077883</c:v>
                </c:pt>
                <c:pt idx="93">
                  <c:v>82.152647975077883</c:v>
                </c:pt>
                <c:pt idx="94">
                  <c:v>83.152647975077883</c:v>
                </c:pt>
                <c:pt idx="95">
                  <c:v>84.152647975077883</c:v>
                </c:pt>
                <c:pt idx="96">
                  <c:v>85.152647975077883</c:v>
                </c:pt>
                <c:pt idx="97">
                  <c:v>86.152647975077883</c:v>
                </c:pt>
                <c:pt idx="98">
                  <c:v>87.152647975077883</c:v>
                </c:pt>
                <c:pt idx="99">
                  <c:v>88.152647975077883</c:v>
                </c:pt>
                <c:pt idx="100">
                  <c:v>89.152647975077883</c:v>
                </c:pt>
                <c:pt idx="101">
                  <c:v>90.152647975077883</c:v>
                </c:pt>
                <c:pt idx="102">
                  <c:v>91.152647975077883</c:v>
                </c:pt>
                <c:pt idx="103">
                  <c:v>92.152647975077883</c:v>
                </c:pt>
                <c:pt idx="104">
                  <c:v>93.152647975077883</c:v>
                </c:pt>
                <c:pt idx="105">
                  <c:v>94.152647975077883</c:v>
                </c:pt>
                <c:pt idx="106">
                  <c:v>95.152647975077883</c:v>
                </c:pt>
              </c:numCache>
            </c:numRef>
          </c:cat>
          <c:val>
            <c:numRef>
              <c:f>Sheet1!$E$5:$E$108</c:f>
              <c:numCache>
                <c:formatCode>General</c:formatCode>
                <c:ptCount val="10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  <c:pt idx="17">
                  <c:v>2</c:v>
                </c:pt>
                <c:pt idx="18">
                  <c:v>8</c:v>
                </c:pt>
                <c:pt idx="19">
                  <c:v>8</c:v>
                </c:pt>
                <c:pt idx="20">
                  <c:v>14</c:v>
                </c:pt>
                <c:pt idx="21">
                  <c:v>9</c:v>
                </c:pt>
                <c:pt idx="22">
                  <c:v>21</c:v>
                </c:pt>
                <c:pt idx="23">
                  <c:v>20</c:v>
                </c:pt>
                <c:pt idx="24">
                  <c:v>27</c:v>
                </c:pt>
                <c:pt idx="25">
                  <c:v>26</c:v>
                </c:pt>
                <c:pt idx="26">
                  <c:v>27</c:v>
                </c:pt>
                <c:pt idx="27">
                  <c:v>40</c:v>
                </c:pt>
                <c:pt idx="28">
                  <c:v>54</c:v>
                </c:pt>
                <c:pt idx="29">
                  <c:v>44</c:v>
                </c:pt>
                <c:pt idx="30">
                  <c:v>62</c:v>
                </c:pt>
                <c:pt idx="31">
                  <c:v>46</c:v>
                </c:pt>
                <c:pt idx="32">
                  <c:v>85</c:v>
                </c:pt>
                <c:pt idx="33">
                  <c:v>70</c:v>
                </c:pt>
                <c:pt idx="34">
                  <c:v>88</c:v>
                </c:pt>
                <c:pt idx="35">
                  <c:v>74</c:v>
                </c:pt>
                <c:pt idx="36">
                  <c:v>86</c:v>
                </c:pt>
                <c:pt idx="37">
                  <c:v>92</c:v>
                </c:pt>
                <c:pt idx="38">
                  <c:v>71</c:v>
                </c:pt>
                <c:pt idx="39">
                  <c:v>83</c:v>
                </c:pt>
                <c:pt idx="40">
                  <c:v>94</c:v>
                </c:pt>
                <c:pt idx="41">
                  <c:v>82</c:v>
                </c:pt>
                <c:pt idx="42">
                  <c:v>110</c:v>
                </c:pt>
                <c:pt idx="43">
                  <c:v>97</c:v>
                </c:pt>
                <c:pt idx="44">
                  <c:v>85</c:v>
                </c:pt>
                <c:pt idx="45">
                  <c:v>82</c:v>
                </c:pt>
                <c:pt idx="46">
                  <c:v>81</c:v>
                </c:pt>
                <c:pt idx="47">
                  <c:v>99</c:v>
                </c:pt>
                <c:pt idx="48">
                  <c:v>79</c:v>
                </c:pt>
                <c:pt idx="49">
                  <c:v>86</c:v>
                </c:pt>
                <c:pt idx="50">
                  <c:v>79</c:v>
                </c:pt>
                <c:pt idx="51">
                  <c:v>57</c:v>
                </c:pt>
                <c:pt idx="52">
                  <c:v>82</c:v>
                </c:pt>
                <c:pt idx="53">
                  <c:v>81</c:v>
                </c:pt>
                <c:pt idx="54">
                  <c:v>69</c:v>
                </c:pt>
                <c:pt idx="55">
                  <c:v>51</c:v>
                </c:pt>
                <c:pt idx="56">
                  <c:v>49</c:v>
                </c:pt>
                <c:pt idx="57">
                  <c:v>48</c:v>
                </c:pt>
                <c:pt idx="58">
                  <c:v>48</c:v>
                </c:pt>
                <c:pt idx="59">
                  <c:v>43</c:v>
                </c:pt>
                <c:pt idx="60">
                  <c:v>39</c:v>
                </c:pt>
                <c:pt idx="61">
                  <c:v>41</c:v>
                </c:pt>
                <c:pt idx="62">
                  <c:v>16</c:v>
                </c:pt>
                <c:pt idx="63">
                  <c:v>25</c:v>
                </c:pt>
                <c:pt idx="64">
                  <c:v>28</c:v>
                </c:pt>
                <c:pt idx="65">
                  <c:v>20</c:v>
                </c:pt>
                <c:pt idx="66">
                  <c:v>23</c:v>
                </c:pt>
                <c:pt idx="67">
                  <c:v>15</c:v>
                </c:pt>
                <c:pt idx="68">
                  <c:v>13</c:v>
                </c:pt>
                <c:pt idx="69">
                  <c:v>14</c:v>
                </c:pt>
                <c:pt idx="70">
                  <c:v>9</c:v>
                </c:pt>
                <c:pt idx="71">
                  <c:v>6</c:v>
                </c:pt>
                <c:pt idx="72">
                  <c:v>7</c:v>
                </c:pt>
                <c:pt idx="73">
                  <c:v>5</c:v>
                </c:pt>
                <c:pt idx="74">
                  <c:v>5</c:v>
                </c:pt>
                <c:pt idx="75">
                  <c:v>7</c:v>
                </c:pt>
                <c:pt idx="76">
                  <c:v>1</c:v>
                </c:pt>
                <c:pt idx="77">
                  <c:v>5</c:v>
                </c:pt>
                <c:pt idx="78">
                  <c:v>2</c:v>
                </c:pt>
                <c:pt idx="79">
                  <c:v>1</c:v>
                </c:pt>
                <c:pt idx="80">
                  <c:v>4</c:v>
                </c:pt>
                <c:pt idx="81">
                  <c:v>2</c:v>
                </c:pt>
                <c:pt idx="82">
                  <c:v>1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1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1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B2-487C-B386-A3A97C0FC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87014152"/>
        <c:axId val="587016896"/>
      </c:barChart>
      <c:lineChart>
        <c:grouping val="standard"/>
        <c:varyColors val="0"/>
        <c:ser>
          <c:idx val="0"/>
          <c:order val="1"/>
          <c:tx>
            <c:strRef>
              <c:f>Sheet1!$B$1</c:f>
              <c:strCache>
                <c:ptCount val="1"/>
                <c:pt idx="0">
                  <c:v>Exchange</c:v>
                </c:pt>
              </c:strCache>
            </c:strRef>
          </c:tx>
          <c:marker>
            <c:symbol val="none"/>
          </c:marker>
          <c:cat>
            <c:numRef>
              <c:f>Sheet1!$A$2:$A$108</c:f>
              <c:numCache>
                <c:formatCode>0</c:formatCode>
                <c:ptCount val="107"/>
                <c:pt idx="0">
                  <c:v>-1</c:v>
                </c:pt>
                <c:pt idx="1">
                  <c:v>0</c:v>
                </c:pt>
                <c:pt idx="2">
                  <c:v>-8.8473520249221203</c:v>
                </c:pt>
                <c:pt idx="3">
                  <c:v>-7.8473520249221203</c:v>
                </c:pt>
                <c:pt idx="4">
                  <c:v>-6.8473520249221203</c:v>
                </c:pt>
                <c:pt idx="5">
                  <c:v>-5.8473520249221203</c:v>
                </c:pt>
                <c:pt idx="6">
                  <c:v>-4.8473520249221203</c:v>
                </c:pt>
                <c:pt idx="7">
                  <c:v>-3.8473520249221203</c:v>
                </c:pt>
                <c:pt idx="8">
                  <c:v>-2.8473520249221203</c:v>
                </c:pt>
                <c:pt idx="9">
                  <c:v>-1.8473520249221203</c:v>
                </c:pt>
                <c:pt idx="10">
                  <c:v>-0.84735202492212025</c:v>
                </c:pt>
                <c:pt idx="11">
                  <c:v>0.15264797507787975</c:v>
                </c:pt>
                <c:pt idx="12">
                  <c:v>1.1526479750778797</c:v>
                </c:pt>
                <c:pt idx="13">
                  <c:v>2.1526479750778797</c:v>
                </c:pt>
                <c:pt idx="14">
                  <c:v>3.1526479750778797</c:v>
                </c:pt>
                <c:pt idx="15">
                  <c:v>4.1526479750778797</c:v>
                </c:pt>
                <c:pt idx="16">
                  <c:v>5.1526479750778797</c:v>
                </c:pt>
                <c:pt idx="17">
                  <c:v>6.1526479750778797</c:v>
                </c:pt>
                <c:pt idx="18">
                  <c:v>7.1526479750778797</c:v>
                </c:pt>
                <c:pt idx="19">
                  <c:v>8.1526479750778797</c:v>
                </c:pt>
                <c:pt idx="20">
                  <c:v>9.1526479750778797</c:v>
                </c:pt>
                <c:pt idx="21">
                  <c:v>10.15264797507788</c:v>
                </c:pt>
                <c:pt idx="22">
                  <c:v>11.15264797507788</c:v>
                </c:pt>
                <c:pt idx="23">
                  <c:v>12.15264797507788</c:v>
                </c:pt>
                <c:pt idx="24">
                  <c:v>13.15264797507788</c:v>
                </c:pt>
                <c:pt idx="25">
                  <c:v>14.15264797507788</c:v>
                </c:pt>
                <c:pt idx="26">
                  <c:v>15.15264797507788</c:v>
                </c:pt>
                <c:pt idx="27">
                  <c:v>16.15264797507788</c:v>
                </c:pt>
                <c:pt idx="28">
                  <c:v>17.15264797507788</c:v>
                </c:pt>
                <c:pt idx="29">
                  <c:v>18.15264797507788</c:v>
                </c:pt>
                <c:pt idx="30">
                  <c:v>19.15264797507788</c:v>
                </c:pt>
                <c:pt idx="31">
                  <c:v>20.15264797507788</c:v>
                </c:pt>
                <c:pt idx="32">
                  <c:v>21.15264797507788</c:v>
                </c:pt>
                <c:pt idx="33">
                  <c:v>22.15264797507788</c:v>
                </c:pt>
                <c:pt idx="34">
                  <c:v>23.15264797507788</c:v>
                </c:pt>
                <c:pt idx="35">
                  <c:v>24.15264797507788</c:v>
                </c:pt>
                <c:pt idx="36">
                  <c:v>25.15264797507788</c:v>
                </c:pt>
                <c:pt idx="37">
                  <c:v>26.15264797507788</c:v>
                </c:pt>
                <c:pt idx="38">
                  <c:v>27.15264797507788</c:v>
                </c:pt>
                <c:pt idx="39">
                  <c:v>28.15264797507788</c:v>
                </c:pt>
                <c:pt idx="40">
                  <c:v>29.15264797507788</c:v>
                </c:pt>
                <c:pt idx="41">
                  <c:v>30.15264797507788</c:v>
                </c:pt>
                <c:pt idx="42">
                  <c:v>31.15264797507788</c:v>
                </c:pt>
                <c:pt idx="43">
                  <c:v>32.152647975077883</c:v>
                </c:pt>
                <c:pt idx="44">
                  <c:v>33.152647975077883</c:v>
                </c:pt>
                <c:pt idx="45">
                  <c:v>34.152647975077883</c:v>
                </c:pt>
                <c:pt idx="46">
                  <c:v>35.152647975077883</c:v>
                </c:pt>
                <c:pt idx="47">
                  <c:v>36.152647975077883</c:v>
                </c:pt>
                <c:pt idx="48">
                  <c:v>37.152647975077883</c:v>
                </c:pt>
                <c:pt idx="49">
                  <c:v>38.152647975077883</c:v>
                </c:pt>
                <c:pt idx="50">
                  <c:v>39.152647975077883</c:v>
                </c:pt>
                <c:pt idx="51">
                  <c:v>40.152647975077883</c:v>
                </c:pt>
                <c:pt idx="52">
                  <c:v>41.152647975077883</c:v>
                </c:pt>
                <c:pt idx="53">
                  <c:v>42.152647975077883</c:v>
                </c:pt>
                <c:pt idx="54">
                  <c:v>43.152647975077883</c:v>
                </c:pt>
                <c:pt idx="55">
                  <c:v>44.152647975077883</c:v>
                </c:pt>
                <c:pt idx="56">
                  <c:v>45.152647975077883</c:v>
                </c:pt>
                <c:pt idx="57">
                  <c:v>46.152647975077883</c:v>
                </c:pt>
                <c:pt idx="58">
                  <c:v>47.152647975077883</c:v>
                </c:pt>
                <c:pt idx="59">
                  <c:v>48.152647975077883</c:v>
                </c:pt>
                <c:pt idx="60">
                  <c:v>49.152647975077883</c:v>
                </c:pt>
                <c:pt idx="61">
                  <c:v>50.152647975077883</c:v>
                </c:pt>
                <c:pt idx="62">
                  <c:v>51.152647975077883</c:v>
                </c:pt>
                <c:pt idx="63">
                  <c:v>52.152647975077883</c:v>
                </c:pt>
                <c:pt idx="64">
                  <c:v>53.152647975077883</c:v>
                </c:pt>
                <c:pt idx="65">
                  <c:v>54.152647975077883</c:v>
                </c:pt>
                <c:pt idx="66">
                  <c:v>55.152647975077883</c:v>
                </c:pt>
                <c:pt idx="67">
                  <c:v>56.152647975077883</c:v>
                </c:pt>
                <c:pt idx="68">
                  <c:v>57.152647975077883</c:v>
                </c:pt>
                <c:pt idx="69">
                  <c:v>58.152647975077883</c:v>
                </c:pt>
                <c:pt idx="70">
                  <c:v>59.152647975077883</c:v>
                </c:pt>
                <c:pt idx="71">
                  <c:v>60.152647975077883</c:v>
                </c:pt>
                <c:pt idx="72">
                  <c:v>61.152647975077883</c:v>
                </c:pt>
                <c:pt idx="73">
                  <c:v>62.152647975077883</c:v>
                </c:pt>
                <c:pt idx="74">
                  <c:v>63.152647975077883</c:v>
                </c:pt>
                <c:pt idx="75">
                  <c:v>64.152647975077883</c:v>
                </c:pt>
                <c:pt idx="76">
                  <c:v>65.152647975077883</c:v>
                </c:pt>
                <c:pt idx="77">
                  <c:v>66.152647975077883</c:v>
                </c:pt>
                <c:pt idx="78">
                  <c:v>67.152647975077883</c:v>
                </c:pt>
                <c:pt idx="79">
                  <c:v>68.152647975077883</c:v>
                </c:pt>
                <c:pt idx="80">
                  <c:v>69.152647975077883</c:v>
                </c:pt>
                <c:pt idx="81">
                  <c:v>70.152647975077883</c:v>
                </c:pt>
                <c:pt idx="82">
                  <c:v>71.152647975077883</c:v>
                </c:pt>
                <c:pt idx="83">
                  <c:v>72.152647975077883</c:v>
                </c:pt>
                <c:pt idx="84">
                  <c:v>73.152647975077883</c:v>
                </c:pt>
                <c:pt idx="85">
                  <c:v>74.152647975077883</c:v>
                </c:pt>
                <c:pt idx="86">
                  <c:v>75.152647975077883</c:v>
                </c:pt>
                <c:pt idx="87">
                  <c:v>76.152647975077883</c:v>
                </c:pt>
                <c:pt idx="88">
                  <c:v>77.152647975077883</c:v>
                </c:pt>
                <c:pt idx="89">
                  <c:v>78.152647975077883</c:v>
                </c:pt>
                <c:pt idx="90">
                  <c:v>79.152647975077883</c:v>
                </c:pt>
                <c:pt idx="91">
                  <c:v>80.152647975077883</c:v>
                </c:pt>
                <c:pt idx="92">
                  <c:v>81.152647975077883</c:v>
                </c:pt>
                <c:pt idx="93">
                  <c:v>82.152647975077883</c:v>
                </c:pt>
                <c:pt idx="94">
                  <c:v>83.152647975077883</c:v>
                </c:pt>
                <c:pt idx="95">
                  <c:v>84.152647975077883</c:v>
                </c:pt>
                <c:pt idx="96">
                  <c:v>85.152647975077883</c:v>
                </c:pt>
                <c:pt idx="97">
                  <c:v>86.152647975077883</c:v>
                </c:pt>
                <c:pt idx="98">
                  <c:v>87.152647975077883</c:v>
                </c:pt>
                <c:pt idx="99">
                  <c:v>88.152647975077883</c:v>
                </c:pt>
                <c:pt idx="100">
                  <c:v>89.152647975077883</c:v>
                </c:pt>
                <c:pt idx="101">
                  <c:v>90.152647975077883</c:v>
                </c:pt>
                <c:pt idx="102">
                  <c:v>91.152647975077883</c:v>
                </c:pt>
                <c:pt idx="103">
                  <c:v>92.152647975077883</c:v>
                </c:pt>
                <c:pt idx="104">
                  <c:v>93.152647975077883</c:v>
                </c:pt>
                <c:pt idx="105">
                  <c:v>94.152647975077883</c:v>
                </c:pt>
                <c:pt idx="106">
                  <c:v>95.152647975077883</c:v>
                </c:pt>
              </c:numCache>
            </c:numRef>
          </c:cat>
          <c:val>
            <c:numRef>
              <c:f>Sheet1!$B$5:$B$108</c:f>
              <c:numCache>
                <c:formatCode>General</c:formatCode>
                <c:ptCount val="104"/>
                <c:pt idx="0">
                  <c:v>-25.190000000000005</c:v>
                </c:pt>
                <c:pt idx="1">
                  <c:v>-21.980000000000008</c:v>
                </c:pt>
                <c:pt idx="2">
                  <c:v>-18.770000000000007</c:v>
                </c:pt>
                <c:pt idx="3">
                  <c:v>-15.560000000000006</c:v>
                </c:pt>
                <c:pt idx="4">
                  <c:v>-12.350000000000007</c:v>
                </c:pt>
                <c:pt idx="5">
                  <c:v>-9.1400000000000059</c:v>
                </c:pt>
                <c:pt idx="6">
                  <c:v>-5.9300000000000059</c:v>
                </c:pt>
                <c:pt idx="7">
                  <c:v>-2.720000000000006</c:v>
                </c:pt>
                <c:pt idx="8">
                  <c:v>0.489999999999994</c:v>
                </c:pt>
                <c:pt idx="9">
                  <c:v>3.699999999999994</c:v>
                </c:pt>
                <c:pt idx="10">
                  <c:v>6.9099999999999939</c:v>
                </c:pt>
                <c:pt idx="11">
                  <c:v>10.119999999999994</c:v>
                </c:pt>
                <c:pt idx="12">
                  <c:v>13.329999999999993</c:v>
                </c:pt>
                <c:pt idx="13">
                  <c:v>16.539999999999992</c:v>
                </c:pt>
                <c:pt idx="14">
                  <c:v>19.749999999999993</c:v>
                </c:pt>
                <c:pt idx="15">
                  <c:v>22.959999999999994</c:v>
                </c:pt>
                <c:pt idx="16">
                  <c:v>26.169999999999995</c:v>
                </c:pt>
                <c:pt idx="17">
                  <c:v>29.379999999999992</c:v>
                </c:pt>
                <c:pt idx="18">
                  <c:v>32.589999999999996</c:v>
                </c:pt>
                <c:pt idx="19">
                  <c:v>35.79999999999999</c:v>
                </c:pt>
                <c:pt idx="20">
                  <c:v>39.009999999999991</c:v>
                </c:pt>
                <c:pt idx="21">
                  <c:v>42.219999999999992</c:v>
                </c:pt>
                <c:pt idx="22">
                  <c:v>45.429999999999993</c:v>
                </c:pt>
                <c:pt idx="23">
                  <c:v>48.639999999999993</c:v>
                </c:pt>
                <c:pt idx="24">
                  <c:v>51.849999999999994</c:v>
                </c:pt>
                <c:pt idx="25">
                  <c:v>55.059999999999995</c:v>
                </c:pt>
                <c:pt idx="26">
                  <c:v>58.269999999999996</c:v>
                </c:pt>
                <c:pt idx="27">
                  <c:v>61.47999999999999</c:v>
                </c:pt>
                <c:pt idx="28">
                  <c:v>64.69</c:v>
                </c:pt>
                <c:pt idx="29">
                  <c:v>67.899999999999991</c:v>
                </c:pt>
                <c:pt idx="30">
                  <c:v>71.11</c:v>
                </c:pt>
                <c:pt idx="31">
                  <c:v>74.319999999999993</c:v>
                </c:pt>
                <c:pt idx="32">
                  <c:v>77.529999999999987</c:v>
                </c:pt>
                <c:pt idx="33">
                  <c:v>80.739999999999995</c:v>
                </c:pt>
                <c:pt idx="34">
                  <c:v>83.949999999999989</c:v>
                </c:pt>
                <c:pt idx="35">
                  <c:v>87.16</c:v>
                </c:pt>
                <c:pt idx="36">
                  <c:v>90.36999999999999</c:v>
                </c:pt>
                <c:pt idx="37">
                  <c:v>93.58</c:v>
                </c:pt>
                <c:pt idx="38">
                  <c:v>96.789999999999992</c:v>
                </c:pt>
                <c:pt idx="39">
                  <c:v>99.999999999999986</c:v>
                </c:pt>
                <c:pt idx="40">
                  <c:v>103.21000000000001</c:v>
                </c:pt>
                <c:pt idx="41">
                  <c:v>106.42</c:v>
                </c:pt>
                <c:pt idx="42">
                  <c:v>109.63000000000001</c:v>
                </c:pt>
                <c:pt idx="43">
                  <c:v>112.84</c:v>
                </c:pt>
                <c:pt idx="44">
                  <c:v>116.05</c:v>
                </c:pt>
                <c:pt idx="45">
                  <c:v>119.26</c:v>
                </c:pt>
                <c:pt idx="46">
                  <c:v>122.47</c:v>
                </c:pt>
                <c:pt idx="47">
                  <c:v>125.68</c:v>
                </c:pt>
                <c:pt idx="48">
                  <c:v>128.89000000000001</c:v>
                </c:pt>
                <c:pt idx="49">
                  <c:v>132.1</c:v>
                </c:pt>
                <c:pt idx="50">
                  <c:v>135.31</c:v>
                </c:pt>
                <c:pt idx="51">
                  <c:v>138.52000000000001</c:v>
                </c:pt>
                <c:pt idx="52">
                  <c:v>141.72999999999999</c:v>
                </c:pt>
                <c:pt idx="53">
                  <c:v>144.94</c:v>
                </c:pt>
                <c:pt idx="54">
                  <c:v>148.15</c:v>
                </c:pt>
                <c:pt idx="55">
                  <c:v>151.36000000000001</c:v>
                </c:pt>
                <c:pt idx="56">
                  <c:v>154.57</c:v>
                </c:pt>
                <c:pt idx="57">
                  <c:v>157.78</c:v>
                </c:pt>
                <c:pt idx="58">
                  <c:v>160.99</c:v>
                </c:pt>
                <c:pt idx="59">
                  <c:v>164.20000000000002</c:v>
                </c:pt>
                <c:pt idx="60">
                  <c:v>167.41</c:v>
                </c:pt>
                <c:pt idx="61">
                  <c:v>170.62</c:v>
                </c:pt>
                <c:pt idx="62">
                  <c:v>173.83</c:v>
                </c:pt>
                <c:pt idx="63">
                  <c:v>177.04</c:v>
                </c:pt>
                <c:pt idx="64">
                  <c:v>180.25</c:v>
                </c:pt>
                <c:pt idx="65">
                  <c:v>183.46</c:v>
                </c:pt>
                <c:pt idx="66">
                  <c:v>186.67000000000002</c:v>
                </c:pt>
                <c:pt idx="67">
                  <c:v>189.88</c:v>
                </c:pt>
                <c:pt idx="68">
                  <c:v>193.09</c:v>
                </c:pt>
                <c:pt idx="69">
                  <c:v>196.3</c:v>
                </c:pt>
                <c:pt idx="70">
                  <c:v>199.51</c:v>
                </c:pt>
                <c:pt idx="71">
                  <c:v>202.72</c:v>
                </c:pt>
                <c:pt idx="72">
                  <c:v>205.93</c:v>
                </c:pt>
                <c:pt idx="73">
                  <c:v>209.14000000000001</c:v>
                </c:pt>
                <c:pt idx="74">
                  <c:v>212.35</c:v>
                </c:pt>
                <c:pt idx="75">
                  <c:v>215.56</c:v>
                </c:pt>
                <c:pt idx="76">
                  <c:v>218.77</c:v>
                </c:pt>
                <c:pt idx="77">
                  <c:v>221.98</c:v>
                </c:pt>
                <c:pt idx="78">
                  <c:v>225.19</c:v>
                </c:pt>
                <c:pt idx="79">
                  <c:v>228.4</c:v>
                </c:pt>
                <c:pt idx="80">
                  <c:v>231.61</c:v>
                </c:pt>
                <c:pt idx="81">
                  <c:v>234.82</c:v>
                </c:pt>
                <c:pt idx="82">
                  <c:v>238.03</c:v>
                </c:pt>
                <c:pt idx="83">
                  <c:v>241.24</c:v>
                </c:pt>
                <c:pt idx="84">
                  <c:v>244.45</c:v>
                </c:pt>
                <c:pt idx="85">
                  <c:v>247.66</c:v>
                </c:pt>
                <c:pt idx="86">
                  <c:v>250.87</c:v>
                </c:pt>
                <c:pt idx="87">
                  <c:v>254.08</c:v>
                </c:pt>
                <c:pt idx="88">
                  <c:v>257.29000000000002</c:v>
                </c:pt>
                <c:pt idx="89">
                  <c:v>260.5</c:v>
                </c:pt>
                <c:pt idx="90">
                  <c:v>263.70999999999998</c:v>
                </c:pt>
                <c:pt idx="91">
                  <c:v>266.92</c:v>
                </c:pt>
                <c:pt idx="92">
                  <c:v>270.13</c:v>
                </c:pt>
                <c:pt idx="93">
                  <c:v>273.33999999999997</c:v>
                </c:pt>
                <c:pt idx="94">
                  <c:v>276.55</c:v>
                </c:pt>
                <c:pt idx="95">
                  <c:v>279.76</c:v>
                </c:pt>
                <c:pt idx="96">
                  <c:v>282.97000000000003</c:v>
                </c:pt>
                <c:pt idx="97">
                  <c:v>286.18</c:v>
                </c:pt>
                <c:pt idx="98">
                  <c:v>289.39</c:v>
                </c:pt>
                <c:pt idx="99">
                  <c:v>292.60000000000002</c:v>
                </c:pt>
                <c:pt idx="100">
                  <c:v>295.81</c:v>
                </c:pt>
                <c:pt idx="101">
                  <c:v>299.02</c:v>
                </c:pt>
                <c:pt idx="102">
                  <c:v>302.23</c:v>
                </c:pt>
                <c:pt idx="103">
                  <c:v>305.44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EEB2-487C-B386-A3A97C0FC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7014152"/>
        <c:axId val="587016896"/>
      </c:lineChart>
      <c:catAx>
        <c:axId val="587014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99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798" b="1" i="0" u="none" strike="noStrike" baseline="0" dirty="0">
                    <a:solidFill>
                      <a:srgbClr val="000000"/>
                    </a:solidFill>
                    <a:latin typeface="Calibri"/>
                    <a:cs typeface="Calibri"/>
                  </a:rPr>
                  <a:t>Hospital Total Performance Score (%)</a:t>
                </a:r>
              </a:p>
            </c:rich>
          </c:tx>
          <c:layout>
            <c:manualLayout>
              <c:xMode val="edge"/>
              <c:yMode val="edge"/>
              <c:x val="0.27588648293963253"/>
              <c:y val="0.89194747569402177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87016896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587016896"/>
        <c:scaling>
          <c:orientation val="minMax"/>
          <c:max val="3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098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598" b="1" i="0" u="none" strike="noStrike" baseline="0" dirty="0">
                    <a:solidFill>
                      <a:srgbClr val="000000"/>
                    </a:solidFill>
                    <a:latin typeface="Calibri"/>
                    <a:cs typeface="Calibri"/>
                  </a:rPr>
                  <a:t>VBP Incentive Payment %</a:t>
                </a:r>
              </a:p>
              <a:p>
                <a:pPr>
                  <a:defRPr sz="1098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598" b="1" i="0" u="none" strike="noStrike" baseline="0" dirty="0">
                    <a:solidFill>
                      <a:srgbClr val="000000"/>
                    </a:solidFill>
                    <a:latin typeface="Calibri"/>
                    <a:cs typeface="Calibri"/>
                  </a:rPr>
                  <a:t>(% of Withhold Earned)</a:t>
                </a:r>
              </a:p>
            </c:rich>
          </c:tx>
          <c:layout>
            <c:manualLayout>
              <c:xMode val="edge"/>
              <c:yMode val="edge"/>
              <c:x val="0"/>
              <c:y val="8.4561296790690868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87014152"/>
        <c:crosses val="autoZero"/>
        <c:crossBetween val="between"/>
      </c:valAx>
      <c:spPr>
        <a:noFill/>
        <a:ln w="25371">
          <a:noFill/>
        </a:ln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53610889447416676"/>
          <c:y val="0.49429710304903468"/>
          <c:w val="0.34198097409769479"/>
          <c:h val="6.6054768904959871E-2"/>
        </c:manualLayout>
      </c:layout>
      <c:overlay val="0"/>
      <c:txPr>
        <a:bodyPr/>
        <a:lstStyle/>
        <a:p>
          <a:pPr>
            <a:defRPr sz="1400" b="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798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F0-994A-92E2-96793E9EB2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F0-994A-92E2-96793E9EB2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F0-994A-92E2-96793E9EB2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F0-994A-92E2-96793E9EB2E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3F0-994A-92E2-96793E9EB2E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3F0-994A-92E2-96793E9EB2ED}"/>
              </c:ext>
            </c:extLst>
          </c:dPt>
          <c:cat>
            <c:strRef>
              <c:f>Sheet1!$A$2:$A$7</c:f>
              <c:strCache>
                <c:ptCount val="6"/>
                <c:pt idx="0">
                  <c:v>AMI</c:v>
                </c:pt>
                <c:pt idx="1">
                  <c:v>HF</c:v>
                </c:pt>
                <c:pt idx="2">
                  <c:v>PNU</c:v>
                </c:pt>
                <c:pt idx="3">
                  <c:v>THATKA</c:v>
                </c:pt>
                <c:pt idx="4">
                  <c:v>COPD</c:v>
                </c:pt>
                <c:pt idx="5">
                  <c:v>CABG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0.16666666666666666</c:v>
                </c:pt>
                <c:pt idx="1">
                  <c:v>0.16666666666666666</c:v>
                </c:pt>
                <c:pt idx="2">
                  <c:v>0.16666666666666666</c:v>
                </c:pt>
                <c:pt idx="3">
                  <c:v>0.16666666666666666</c:v>
                </c:pt>
                <c:pt idx="4">
                  <c:v>0.16666666666666666</c:v>
                </c:pt>
                <c:pt idx="5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3F0-994A-92E2-96793E9EB2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314-F547-9113-D2A405CE85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14-F547-9113-D2A405CE85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314-F547-9113-D2A405CE85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314-F547-9113-D2A405CE85E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314-F547-9113-D2A405CE85E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314-F547-9113-D2A405CE85ED}"/>
              </c:ext>
            </c:extLst>
          </c:dPt>
          <c:cat>
            <c:strRef>
              <c:f>Sheet1!$A$2:$A$7</c:f>
              <c:strCache>
                <c:ptCount val="6"/>
                <c:pt idx="0">
                  <c:v>AMI</c:v>
                </c:pt>
                <c:pt idx="1">
                  <c:v>HF</c:v>
                </c:pt>
                <c:pt idx="2">
                  <c:v>PNU</c:v>
                </c:pt>
                <c:pt idx="3">
                  <c:v>THATKA</c:v>
                </c:pt>
                <c:pt idx="4">
                  <c:v>COPD</c:v>
                </c:pt>
                <c:pt idx="5">
                  <c:v>CABG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0.16666666666666666</c:v>
                </c:pt>
                <c:pt idx="1">
                  <c:v>0.16666666666666666</c:v>
                </c:pt>
                <c:pt idx="2">
                  <c:v>0.16666666666666666</c:v>
                </c:pt>
                <c:pt idx="3">
                  <c:v>0.16666666666666666</c:v>
                </c:pt>
                <c:pt idx="4">
                  <c:v>0.16666666666666666</c:v>
                </c:pt>
                <c:pt idx="5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314-F547-9113-D2A405CE85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11-0345-AA00-5A6708C0E0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11-0345-AA00-5A6708C0E0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11-0345-AA00-5A6708C0E0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11-0345-AA00-5A6708C0E06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311-0345-AA00-5A6708C0E06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311-0345-AA00-5A6708C0E063}"/>
              </c:ext>
            </c:extLst>
          </c:dPt>
          <c:cat>
            <c:strRef>
              <c:f>Sheet1!$A$2:$A$7</c:f>
              <c:strCache>
                <c:ptCount val="6"/>
                <c:pt idx="0">
                  <c:v>AMI</c:v>
                </c:pt>
                <c:pt idx="1">
                  <c:v>HF</c:v>
                </c:pt>
                <c:pt idx="2">
                  <c:v>PNU</c:v>
                </c:pt>
                <c:pt idx="3">
                  <c:v>THATKA</c:v>
                </c:pt>
                <c:pt idx="4">
                  <c:v>COPD</c:v>
                </c:pt>
                <c:pt idx="5">
                  <c:v>CABG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0.16666666666666666</c:v>
                </c:pt>
                <c:pt idx="1">
                  <c:v>0.16666666666666666</c:v>
                </c:pt>
                <c:pt idx="2">
                  <c:v>0.16666666666666666</c:v>
                </c:pt>
                <c:pt idx="3">
                  <c:v>0.16666666666666666</c:v>
                </c:pt>
                <c:pt idx="4">
                  <c:v>0.16666666666666666</c:v>
                </c:pt>
                <c:pt idx="5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311-0345-AA00-5A6708C0E0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7D2854-D077-4010-BDFD-EEB537730BE8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1D677B-DF4D-4375-B194-E2DE2CAFDC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Understand the methodology used to evaluate performance in the HAC, VBP, and HRRP programs </a:t>
          </a:r>
        </a:p>
      </dgm:t>
    </dgm:pt>
    <dgm:pt modelId="{2FC7F977-A118-4EE2-A285-1C468245CB96}" type="parTrans" cxnId="{14ED21EA-F929-4FB8-AAA7-C26A3FA554DE}">
      <dgm:prSet/>
      <dgm:spPr/>
      <dgm:t>
        <a:bodyPr/>
        <a:lstStyle/>
        <a:p>
          <a:endParaRPr lang="en-US"/>
        </a:p>
      </dgm:t>
    </dgm:pt>
    <dgm:pt modelId="{38451035-D51A-4A58-8B41-15DBD9F9C5D0}" type="sibTrans" cxnId="{14ED21EA-F929-4FB8-AAA7-C26A3FA554DE}">
      <dgm:prSet/>
      <dgm:spPr/>
      <dgm:t>
        <a:bodyPr/>
        <a:lstStyle/>
        <a:p>
          <a:endParaRPr lang="en-US"/>
        </a:p>
      </dgm:t>
    </dgm:pt>
    <dgm:pt modelId="{9B9DC269-0C82-4A54-875C-139C55E64A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Review the financial implications of performance in these programs</a:t>
          </a:r>
        </a:p>
      </dgm:t>
    </dgm:pt>
    <dgm:pt modelId="{CBFFD40F-E124-4240-A7A8-BC7A4D68AACC}" type="parTrans" cxnId="{2F993E55-B52A-4DCA-B668-FB9A552E65AA}">
      <dgm:prSet/>
      <dgm:spPr/>
      <dgm:t>
        <a:bodyPr/>
        <a:lstStyle/>
        <a:p>
          <a:endParaRPr lang="en-US"/>
        </a:p>
      </dgm:t>
    </dgm:pt>
    <dgm:pt modelId="{6FF1D6F2-8EAD-418B-AF28-031E87704772}" type="sibTrans" cxnId="{2F993E55-B52A-4DCA-B668-FB9A552E65AA}">
      <dgm:prSet/>
      <dgm:spPr/>
      <dgm:t>
        <a:bodyPr/>
        <a:lstStyle/>
        <a:p>
          <a:endParaRPr lang="en-US"/>
        </a:p>
      </dgm:t>
    </dgm:pt>
    <dgm:pt modelId="{9A849D63-D288-4395-B6B4-5E858F4527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Actions you can take to improve your scores and how these changes impact payments</a:t>
          </a:r>
        </a:p>
      </dgm:t>
    </dgm:pt>
    <dgm:pt modelId="{7EB77F01-3B8F-4C76-BF04-9AA4782A5FC5}" type="parTrans" cxnId="{5F820F48-8636-429D-B793-0A83798F3B9D}">
      <dgm:prSet/>
      <dgm:spPr/>
      <dgm:t>
        <a:bodyPr/>
        <a:lstStyle/>
        <a:p>
          <a:endParaRPr lang="en-US"/>
        </a:p>
      </dgm:t>
    </dgm:pt>
    <dgm:pt modelId="{78CDB7F3-16E7-4B8B-BBD9-B29E23B48F06}" type="sibTrans" cxnId="{5F820F48-8636-429D-B793-0A83798F3B9D}">
      <dgm:prSet/>
      <dgm:spPr/>
      <dgm:t>
        <a:bodyPr/>
        <a:lstStyle/>
        <a:p>
          <a:endParaRPr lang="en-US"/>
        </a:p>
      </dgm:t>
    </dgm:pt>
    <dgm:pt modelId="{2D47D635-89E0-42CD-BDD9-710C9F31DF67}" type="pres">
      <dgm:prSet presAssocID="{487D2854-D077-4010-BDFD-EEB537730BE8}" presName="root" presStyleCnt="0">
        <dgm:presLayoutVars>
          <dgm:dir/>
          <dgm:resizeHandles val="exact"/>
        </dgm:presLayoutVars>
      </dgm:prSet>
      <dgm:spPr/>
    </dgm:pt>
    <dgm:pt modelId="{920BA8EF-AD49-4F22-90EF-779DDCC63302}" type="pres">
      <dgm:prSet presAssocID="{F61D677B-DF4D-4375-B194-E2DE2CAFDCDE}" presName="compNode" presStyleCnt="0"/>
      <dgm:spPr/>
    </dgm:pt>
    <dgm:pt modelId="{CBFC2DED-DC22-4049-9B41-B9688B7A11DF}" type="pres">
      <dgm:prSet presAssocID="{F61D677B-DF4D-4375-B194-E2DE2CAFDCDE}" presName="bgRect" presStyleLbl="bgShp" presStyleIdx="0" presStyleCnt="3"/>
      <dgm:spPr/>
    </dgm:pt>
    <dgm:pt modelId="{37AB541C-5CEF-4115-8B19-071EA94BB089}" type="pres">
      <dgm:prSet presAssocID="{F61D677B-DF4D-4375-B194-E2DE2CAFDCD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zzle pieces"/>
        </a:ext>
      </dgm:extLst>
    </dgm:pt>
    <dgm:pt modelId="{717C200A-B974-479A-8EEE-07C1FA632098}" type="pres">
      <dgm:prSet presAssocID="{F61D677B-DF4D-4375-B194-E2DE2CAFDCDE}" presName="spaceRect" presStyleCnt="0"/>
      <dgm:spPr/>
    </dgm:pt>
    <dgm:pt modelId="{5DEB79B2-02AA-4DE2-BB8B-C543BD0F98F3}" type="pres">
      <dgm:prSet presAssocID="{F61D677B-DF4D-4375-B194-E2DE2CAFDCDE}" presName="parTx" presStyleLbl="revTx" presStyleIdx="0" presStyleCnt="3">
        <dgm:presLayoutVars>
          <dgm:chMax val="0"/>
          <dgm:chPref val="0"/>
        </dgm:presLayoutVars>
      </dgm:prSet>
      <dgm:spPr/>
    </dgm:pt>
    <dgm:pt modelId="{CD646FE8-A1A6-4E9E-97C3-F1602629D9D5}" type="pres">
      <dgm:prSet presAssocID="{38451035-D51A-4A58-8B41-15DBD9F9C5D0}" presName="sibTrans" presStyleCnt="0"/>
      <dgm:spPr/>
    </dgm:pt>
    <dgm:pt modelId="{05896132-5AB1-4329-B59A-17DE0F182231}" type="pres">
      <dgm:prSet presAssocID="{9B9DC269-0C82-4A54-875C-139C55E64A43}" presName="compNode" presStyleCnt="0"/>
      <dgm:spPr/>
    </dgm:pt>
    <dgm:pt modelId="{0B401888-D5F5-4F20-804F-F8E59A38BF93}" type="pres">
      <dgm:prSet presAssocID="{9B9DC269-0C82-4A54-875C-139C55E64A43}" presName="bgRect" presStyleLbl="bgShp" presStyleIdx="1" presStyleCnt="3"/>
      <dgm:spPr/>
    </dgm:pt>
    <dgm:pt modelId="{661F554B-37ED-498F-A65A-EFAAFDCD1B5E}" type="pres">
      <dgm:prSet presAssocID="{9B9DC269-0C82-4A54-875C-139C55E64A4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57C5FB89-D45C-4EF8-AD9F-08DAAE5B2DE9}" type="pres">
      <dgm:prSet presAssocID="{9B9DC269-0C82-4A54-875C-139C55E64A43}" presName="spaceRect" presStyleCnt="0"/>
      <dgm:spPr/>
    </dgm:pt>
    <dgm:pt modelId="{2241FBBA-3F68-455A-B809-DEA55F2539A8}" type="pres">
      <dgm:prSet presAssocID="{9B9DC269-0C82-4A54-875C-139C55E64A43}" presName="parTx" presStyleLbl="revTx" presStyleIdx="1" presStyleCnt="3">
        <dgm:presLayoutVars>
          <dgm:chMax val="0"/>
          <dgm:chPref val="0"/>
        </dgm:presLayoutVars>
      </dgm:prSet>
      <dgm:spPr/>
    </dgm:pt>
    <dgm:pt modelId="{7B113B29-9E3A-4B76-81F1-60F3E60449D0}" type="pres">
      <dgm:prSet presAssocID="{6FF1D6F2-8EAD-418B-AF28-031E87704772}" presName="sibTrans" presStyleCnt="0"/>
      <dgm:spPr/>
    </dgm:pt>
    <dgm:pt modelId="{82E1ED1C-C51D-4629-B858-D2C6F125F826}" type="pres">
      <dgm:prSet presAssocID="{9A849D63-D288-4395-B6B4-5E858F4527C0}" presName="compNode" presStyleCnt="0"/>
      <dgm:spPr/>
    </dgm:pt>
    <dgm:pt modelId="{8E7120B4-3920-4B63-833C-55FE2C9790B1}" type="pres">
      <dgm:prSet presAssocID="{9A849D63-D288-4395-B6B4-5E858F4527C0}" presName="bgRect" presStyleLbl="bgShp" presStyleIdx="2" presStyleCnt="3"/>
      <dgm:spPr/>
    </dgm:pt>
    <dgm:pt modelId="{0FC543BB-F6E8-41BB-831F-D49AED9D193F}" type="pres">
      <dgm:prSet presAssocID="{9A849D63-D288-4395-B6B4-5E858F4527C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graph with upward trend"/>
        </a:ext>
      </dgm:extLst>
    </dgm:pt>
    <dgm:pt modelId="{E2AAC7AD-204E-4A22-80F5-94591BB752E8}" type="pres">
      <dgm:prSet presAssocID="{9A849D63-D288-4395-B6B4-5E858F4527C0}" presName="spaceRect" presStyleCnt="0"/>
      <dgm:spPr/>
    </dgm:pt>
    <dgm:pt modelId="{1DE5BC4F-6CDE-48C7-8721-A12CFF8E6AF8}" type="pres">
      <dgm:prSet presAssocID="{9A849D63-D288-4395-B6B4-5E858F4527C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799A02D-2A5A-4382-A8FE-88CFB66AD728}" type="presOf" srcId="{F61D677B-DF4D-4375-B194-E2DE2CAFDCDE}" destId="{5DEB79B2-02AA-4DE2-BB8B-C543BD0F98F3}" srcOrd="0" destOrd="0" presId="urn:microsoft.com/office/officeart/2018/2/layout/IconVerticalSolidList"/>
    <dgm:cxn modelId="{5F820F48-8636-429D-B793-0A83798F3B9D}" srcId="{487D2854-D077-4010-BDFD-EEB537730BE8}" destId="{9A849D63-D288-4395-B6B4-5E858F4527C0}" srcOrd="2" destOrd="0" parTransId="{7EB77F01-3B8F-4C76-BF04-9AA4782A5FC5}" sibTransId="{78CDB7F3-16E7-4B8B-BBD9-B29E23B48F06}"/>
    <dgm:cxn modelId="{57167173-9086-4E81-A35F-7FFADBD0FA15}" type="presOf" srcId="{9A849D63-D288-4395-B6B4-5E858F4527C0}" destId="{1DE5BC4F-6CDE-48C7-8721-A12CFF8E6AF8}" srcOrd="0" destOrd="0" presId="urn:microsoft.com/office/officeart/2018/2/layout/IconVerticalSolidList"/>
    <dgm:cxn modelId="{2F993E55-B52A-4DCA-B668-FB9A552E65AA}" srcId="{487D2854-D077-4010-BDFD-EEB537730BE8}" destId="{9B9DC269-0C82-4A54-875C-139C55E64A43}" srcOrd="1" destOrd="0" parTransId="{CBFFD40F-E124-4240-A7A8-BC7A4D68AACC}" sibTransId="{6FF1D6F2-8EAD-418B-AF28-031E87704772}"/>
    <dgm:cxn modelId="{9A1F2A7B-15C6-402C-83DF-2CB04ADC22D5}" type="presOf" srcId="{9B9DC269-0C82-4A54-875C-139C55E64A43}" destId="{2241FBBA-3F68-455A-B809-DEA55F2539A8}" srcOrd="0" destOrd="0" presId="urn:microsoft.com/office/officeart/2018/2/layout/IconVerticalSolidList"/>
    <dgm:cxn modelId="{75C26AC9-1AE6-4AC3-825A-8198DAF9326D}" type="presOf" srcId="{487D2854-D077-4010-BDFD-EEB537730BE8}" destId="{2D47D635-89E0-42CD-BDD9-710C9F31DF67}" srcOrd="0" destOrd="0" presId="urn:microsoft.com/office/officeart/2018/2/layout/IconVerticalSolidList"/>
    <dgm:cxn modelId="{14ED21EA-F929-4FB8-AAA7-C26A3FA554DE}" srcId="{487D2854-D077-4010-BDFD-EEB537730BE8}" destId="{F61D677B-DF4D-4375-B194-E2DE2CAFDCDE}" srcOrd="0" destOrd="0" parTransId="{2FC7F977-A118-4EE2-A285-1C468245CB96}" sibTransId="{38451035-D51A-4A58-8B41-15DBD9F9C5D0}"/>
    <dgm:cxn modelId="{DCF9EC59-6542-4224-AC27-CF3E97879D86}" type="presParOf" srcId="{2D47D635-89E0-42CD-BDD9-710C9F31DF67}" destId="{920BA8EF-AD49-4F22-90EF-779DDCC63302}" srcOrd="0" destOrd="0" presId="urn:microsoft.com/office/officeart/2018/2/layout/IconVerticalSolidList"/>
    <dgm:cxn modelId="{7049271F-1144-42E5-8095-37FCD6D2D7E5}" type="presParOf" srcId="{920BA8EF-AD49-4F22-90EF-779DDCC63302}" destId="{CBFC2DED-DC22-4049-9B41-B9688B7A11DF}" srcOrd="0" destOrd="0" presId="urn:microsoft.com/office/officeart/2018/2/layout/IconVerticalSolidList"/>
    <dgm:cxn modelId="{353CDB68-3196-412E-B83B-1621ED62DAE4}" type="presParOf" srcId="{920BA8EF-AD49-4F22-90EF-779DDCC63302}" destId="{37AB541C-5CEF-4115-8B19-071EA94BB089}" srcOrd="1" destOrd="0" presId="urn:microsoft.com/office/officeart/2018/2/layout/IconVerticalSolidList"/>
    <dgm:cxn modelId="{8580D0E5-29C3-4034-A1DF-CE12C70ECA9C}" type="presParOf" srcId="{920BA8EF-AD49-4F22-90EF-779DDCC63302}" destId="{717C200A-B974-479A-8EEE-07C1FA632098}" srcOrd="2" destOrd="0" presId="urn:microsoft.com/office/officeart/2018/2/layout/IconVerticalSolidList"/>
    <dgm:cxn modelId="{20E01E5A-E423-4352-8AB5-CC8D79303F2D}" type="presParOf" srcId="{920BA8EF-AD49-4F22-90EF-779DDCC63302}" destId="{5DEB79B2-02AA-4DE2-BB8B-C543BD0F98F3}" srcOrd="3" destOrd="0" presId="urn:microsoft.com/office/officeart/2018/2/layout/IconVerticalSolidList"/>
    <dgm:cxn modelId="{A943DC1A-36AE-4DC9-86EA-48044450159E}" type="presParOf" srcId="{2D47D635-89E0-42CD-BDD9-710C9F31DF67}" destId="{CD646FE8-A1A6-4E9E-97C3-F1602629D9D5}" srcOrd="1" destOrd="0" presId="urn:microsoft.com/office/officeart/2018/2/layout/IconVerticalSolidList"/>
    <dgm:cxn modelId="{41189509-A5EB-4954-8979-5D356E42BC63}" type="presParOf" srcId="{2D47D635-89E0-42CD-BDD9-710C9F31DF67}" destId="{05896132-5AB1-4329-B59A-17DE0F182231}" srcOrd="2" destOrd="0" presId="urn:microsoft.com/office/officeart/2018/2/layout/IconVerticalSolidList"/>
    <dgm:cxn modelId="{84864A2E-833C-4E6D-AFD1-3E3E99337ED0}" type="presParOf" srcId="{05896132-5AB1-4329-B59A-17DE0F182231}" destId="{0B401888-D5F5-4F20-804F-F8E59A38BF93}" srcOrd="0" destOrd="0" presId="urn:microsoft.com/office/officeart/2018/2/layout/IconVerticalSolidList"/>
    <dgm:cxn modelId="{1ED3E1DB-9CA3-45CB-9EFF-8A9AD3B461C5}" type="presParOf" srcId="{05896132-5AB1-4329-B59A-17DE0F182231}" destId="{661F554B-37ED-498F-A65A-EFAAFDCD1B5E}" srcOrd="1" destOrd="0" presId="urn:microsoft.com/office/officeart/2018/2/layout/IconVerticalSolidList"/>
    <dgm:cxn modelId="{F7DE54CB-46DD-42A7-8999-5E3E3E9C3351}" type="presParOf" srcId="{05896132-5AB1-4329-B59A-17DE0F182231}" destId="{57C5FB89-D45C-4EF8-AD9F-08DAAE5B2DE9}" srcOrd="2" destOrd="0" presId="urn:microsoft.com/office/officeart/2018/2/layout/IconVerticalSolidList"/>
    <dgm:cxn modelId="{A57489BB-AD2E-41A1-B3AB-073A9DDE9C09}" type="presParOf" srcId="{05896132-5AB1-4329-B59A-17DE0F182231}" destId="{2241FBBA-3F68-455A-B809-DEA55F2539A8}" srcOrd="3" destOrd="0" presId="urn:microsoft.com/office/officeart/2018/2/layout/IconVerticalSolidList"/>
    <dgm:cxn modelId="{35834BD6-237D-4441-8BC7-9A097EA92CF1}" type="presParOf" srcId="{2D47D635-89E0-42CD-BDD9-710C9F31DF67}" destId="{7B113B29-9E3A-4B76-81F1-60F3E60449D0}" srcOrd="3" destOrd="0" presId="urn:microsoft.com/office/officeart/2018/2/layout/IconVerticalSolidList"/>
    <dgm:cxn modelId="{0CE0450E-BDAF-493D-B87C-D98FCCBE5C0B}" type="presParOf" srcId="{2D47D635-89E0-42CD-BDD9-710C9F31DF67}" destId="{82E1ED1C-C51D-4629-B858-D2C6F125F826}" srcOrd="4" destOrd="0" presId="urn:microsoft.com/office/officeart/2018/2/layout/IconVerticalSolidList"/>
    <dgm:cxn modelId="{975F5D32-E55A-4451-ACF1-C113F30BB8A1}" type="presParOf" srcId="{82E1ED1C-C51D-4629-B858-D2C6F125F826}" destId="{8E7120B4-3920-4B63-833C-55FE2C9790B1}" srcOrd="0" destOrd="0" presId="urn:microsoft.com/office/officeart/2018/2/layout/IconVerticalSolidList"/>
    <dgm:cxn modelId="{90F2A8A7-690A-4A58-B55E-81A030AC6EBD}" type="presParOf" srcId="{82E1ED1C-C51D-4629-B858-D2C6F125F826}" destId="{0FC543BB-F6E8-41BB-831F-D49AED9D193F}" srcOrd="1" destOrd="0" presId="urn:microsoft.com/office/officeart/2018/2/layout/IconVerticalSolidList"/>
    <dgm:cxn modelId="{B2A6A8CD-2B09-4B3E-868D-4A549041AA4D}" type="presParOf" srcId="{82E1ED1C-C51D-4629-B858-D2C6F125F826}" destId="{E2AAC7AD-204E-4A22-80F5-94591BB752E8}" srcOrd="2" destOrd="0" presId="urn:microsoft.com/office/officeart/2018/2/layout/IconVerticalSolidList"/>
    <dgm:cxn modelId="{B26D1143-279C-4B25-A111-B48E782952A3}" type="presParOf" srcId="{82E1ED1C-C51D-4629-B858-D2C6F125F826}" destId="{1DE5BC4F-6CDE-48C7-8721-A12CFF8E6AF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743E0F2-68A2-444D-A7B5-C1A5548838D1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410123F-14C2-469A-B8ED-2C6816556822}">
      <dgm:prSet phldrT="[Text]"/>
      <dgm:spPr/>
      <dgm:t>
        <a:bodyPr/>
        <a:lstStyle/>
        <a:p>
          <a:r>
            <a:rPr lang="en-US" dirty="0"/>
            <a:t>Care that triggers claims</a:t>
          </a:r>
        </a:p>
      </dgm:t>
    </dgm:pt>
    <dgm:pt modelId="{82530C69-7430-41A2-B04C-2AE34B8CFE83}" type="parTrans" cxnId="{D3EAB87B-7710-4BF4-894B-ABF963DE6669}">
      <dgm:prSet/>
      <dgm:spPr/>
      <dgm:t>
        <a:bodyPr/>
        <a:lstStyle/>
        <a:p>
          <a:endParaRPr lang="en-US"/>
        </a:p>
      </dgm:t>
    </dgm:pt>
    <dgm:pt modelId="{EA48FB72-BB9B-4BFD-857F-BECCEF6DE094}" type="sibTrans" cxnId="{D3EAB87B-7710-4BF4-894B-ABF963DE6669}">
      <dgm:prSet/>
      <dgm:spPr/>
      <dgm:t>
        <a:bodyPr/>
        <a:lstStyle/>
        <a:p>
          <a:endParaRPr lang="en-US"/>
        </a:p>
      </dgm:t>
    </dgm:pt>
    <dgm:pt modelId="{0B356F13-A005-4C5B-BC07-3DE709D8C195}">
      <dgm:prSet phldrT="[Text]"/>
      <dgm:spPr/>
      <dgm:t>
        <a:bodyPr/>
        <a:lstStyle/>
        <a:p>
          <a:r>
            <a:rPr lang="en-US" dirty="0"/>
            <a:t>Claims generation process</a:t>
          </a:r>
        </a:p>
      </dgm:t>
    </dgm:pt>
    <dgm:pt modelId="{E43EA24B-7A3D-4C52-B4F7-7ABB10865160}" type="parTrans" cxnId="{747CF67E-8B75-4EA8-B31C-563F2F874796}">
      <dgm:prSet/>
      <dgm:spPr/>
      <dgm:t>
        <a:bodyPr/>
        <a:lstStyle/>
        <a:p>
          <a:endParaRPr lang="en-US"/>
        </a:p>
      </dgm:t>
    </dgm:pt>
    <dgm:pt modelId="{77830375-A52E-4EC9-979C-E306D6183BDA}" type="sibTrans" cxnId="{747CF67E-8B75-4EA8-B31C-563F2F874796}">
      <dgm:prSet/>
      <dgm:spPr/>
      <dgm:t>
        <a:bodyPr/>
        <a:lstStyle/>
        <a:p>
          <a:endParaRPr lang="en-US"/>
        </a:p>
      </dgm:t>
    </dgm:pt>
    <dgm:pt modelId="{2F6D4707-8C25-4F70-8847-70436413DCA1}">
      <dgm:prSet phldrT="[Text]"/>
      <dgm:spPr/>
      <dgm:t>
        <a:bodyPr/>
        <a:lstStyle/>
        <a:p>
          <a:r>
            <a:rPr lang="en-US" dirty="0"/>
            <a:t>Claims-based measure</a:t>
          </a:r>
        </a:p>
      </dgm:t>
    </dgm:pt>
    <dgm:pt modelId="{99069DA2-F612-4E49-823E-25AC36F21EA2}" type="parTrans" cxnId="{32AE0989-18EE-43AD-9778-41308F32586E}">
      <dgm:prSet/>
      <dgm:spPr/>
      <dgm:t>
        <a:bodyPr/>
        <a:lstStyle/>
        <a:p>
          <a:endParaRPr lang="en-US"/>
        </a:p>
      </dgm:t>
    </dgm:pt>
    <dgm:pt modelId="{03D33033-9668-4925-B291-3D2D1540ED27}" type="sibTrans" cxnId="{32AE0989-18EE-43AD-9778-41308F32586E}">
      <dgm:prSet/>
      <dgm:spPr/>
      <dgm:t>
        <a:bodyPr/>
        <a:lstStyle/>
        <a:p>
          <a:endParaRPr lang="en-US"/>
        </a:p>
      </dgm:t>
    </dgm:pt>
    <dgm:pt modelId="{CDEFF2FD-DFA5-49CD-B646-6702F7BFD978}">
      <dgm:prSet phldrT="[Text]"/>
      <dgm:spPr/>
      <dgm:t>
        <a:bodyPr/>
        <a:lstStyle/>
        <a:p>
          <a:r>
            <a:rPr lang="en-US" dirty="0"/>
            <a:t>Algorithm</a:t>
          </a:r>
        </a:p>
      </dgm:t>
    </dgm:pt>
    <dgm:pt modelId="{B44EF9E5-AB80-4655-995B-4AB05C9EF416}" type="parTrans" cxnId="{C4BB406E-4761-4506-AAB1-66A4F82D1F08}">
      <dgm:prSet/>
      <dgm:spPr/>
      <dgm:t>
        <a:bodyPr/>
        <a:lstStyle/>
        <a:p>
          <a:endParaRPr lang="en-US"/>
        </a:p>
      </dgm:t>
    </dgm:pt>
    <dgm:pt modelId="{9ED81790-CF4B-463B-A6B8-E2C5078EBA0D}" type="sibTrans" cxnId="{C4BB406E-4761-4506-AAB1-66A4F82D1F08}">
      <dgm:prSet/>
      <dgm:spPr/>
      <dgm:t>
        <a:bodyPr/>
        <a:lstStyle/>
        <a:p>
          <a:endParaRPr lang="en-US"/>
        </a:p>
      </dgm:t>
    </dgm:pt>
    <dgm:pt modelId="{DB0466F2-A5FD-4140-802E-BF42AAA2DBAF}" type="pres">
      <dgm:prSet presAssocID="{D743E0F2-68A2-444D-A7B5-C1A5548838D1}" presName="Name0" presStyleCnt="0">
        <dgm:presLayoutVars>
          <dgm:dir/>
          <dgm:animOne val="branch"/>
          <dgm:animLvl val="lvl"/>
        </dgm:presLayoutVars>
      </dgm:prSet>
      <dgm:spPr/>
    </dgm:pt>
    <dgm:pt modelId="{91FB6D3A-2134-4783-812E-EC2FDCC461E3}" type="pres">
      <dgm:prSet presAssocID="{C410123F-14C2-469A-B8ED-2C6816556822}" presName="chaos" presStyleCnt="0"/>
      <dgm:spPr/>
    </dgm:pt>
    <dgm:pt modelId="{1A99E163-046A-4B07-9DC2-3C31173AC86F}" type="pres">
      <dgm:prSet presAssocID="{C410123F-14C2-469A-B8ED-2C6816556822}" presName="parTx1" presStyleLbl="revTx" presStyleIdx="0" presStyleCnt="3"/>
      <dgm:spPr/>
    </dgm:pt>
    <dgm:pt modelId="{12740346-B542-4811-8F14-5FF09AB31C89}" type="pres">
      <dgm:prSet presAssocID="{C410123F-14C2-469A-B8ED-2C6816556822}" presName="c1" presStyleLbl="node1" presStyleIdx="0" presStyleCnt="19"/>
      <dgm:spPr/>
    </dgm:pt>
    <dgm:pt modelId="{9935453A-9ED7-4E58-8922-DAF0B8211EE8}" type="pres">
      <dgm:prSet presAssocID="{C410123F-14C2-469A-B8ED-2C6816556822}" presName="c2" presStyleLbl="node1" presStyleIdx="1" presStyleCnt="19"/>
      <dgm:spPr/>
    </dgm:pt>
    <dgm:pt modelId="{3FCD9BED-82D6-4C2D-8DBB-F3F623A1DBE1}" type="pres">
      <dgm:prSet presAssocID="{C410123F-14C2-469A-B8ED-2C6816556822}" presName="c3" presStyleLbl="node1" presStyleIdx="2" presStyleCnt="19"/>
      <dgm:spPr/>
    </dgm:pt>
    <dgm:pt modelId="{736A0575-6A09-4EEB-A9DD-FB3E38755B2D}" type="pres">
      <dgm:prSet presAssocID="{C410123F-14C2-469A-B8ED-2C6816556822}" presName="c4" presStyleLbl="node1" presStyleIdx="3" presStyleCnt="19"/>
      <dgm:spPr/>
    </dgm:pt>
    <dgm:pt modelId="{DA22588D-FE67-40E5-BCE4-B8F5E0CC1E91}" type="pres">
      <dgm:prSet presAssocID="{C410123F-14C2-469A-B8ED-2C6816556822}" presName="c5" presStyleLbl="node1" presStyleIdx="4" presStyleCnt="19"/>
      <dgm:spPr/>
    </dgm:pt>
    <dgm:pt modelId="{55EB2B2D-D31B-48CA-9C57-7791F24872D0}" type="pres">
      <dgm:prSet presAssocID="{C410123F-14C2-469A-B8ED-2C6816556822}" presName="c6" presStyleLbl="node1" presStyleIdx="5" presStyleCnt="19"/>
      <dgm:spPr/>
    </dgm:pt>
    <dgm:pt modelId="{285F3951-83A3-4C90-A049-41BCFB3FB281}" type="pres">
      <dgm:prSet presAssocID="{C410123F-14C2-469A-B8ED-2C6816556822}" presName="c7" presStyleLbl="node1" presStyleIdx="6" presStyleCnt="19"/>
      <dgm:spPr/>
    </dgm:pt>
    <dgm:pt modelId="{F87FE16A-DC96-4C43-A04F-587CD2D49F36}" type="pres">
      <dgm:prSet presAssocID="{C410123F-14C2-469A-B8ED-2C6816556822}" presName="c8" presStyleLbl="node1" presStyleIdx="7" presStyleCnt="19"/>
      <dgm:spPr/>
    </dgm:pt>
    <dgm:pt modelId="{CEECA3E6-E99F-4527-B622-7F97FA6D0D56}" type="pres">
      <dgm:prSet presAssocID="{C410123F-14C2-469A-B8ED-2C6816556822}" presName="c9" presStyleLbl="node1" presStyleIdx="8" presStyleCnt="19"/>
      <dgm:spPr/>
    </dgm:pt>
    <dgm:pt modelId="{5D53FC2B-A9EA-48BA-A66F-4D25DB75EA43}" type="pres">
      <dgm:prSet presAssocID="{C410123F-14C2-469A-B8ED-2C6816556822}" presName="c10" presStyleLbl="node1" presStyleIdx="9" presStyleCnt="19"/>
      <dgm:spPr/>
    </dgm:pt>
    <dgm:pt modelId="{36C12E3B-6D68-4C75-AFDF-298CF9DEBABB}" type="pres">
      <dgm:prSet presAssocID="{C410123F-14C2-469A-B8ED-2C6816556822}" presName="c11" presStyleLbl="node1" presStyleIdx="10" presStyleCnt="19"/>
      <dgm:spPr/>
    </dgm:pt>
    <dgm:pt modelId="{AB5E7774-9660-45FA-A939-5A102ACF6E86}" type="pres">
      <dgm:prSet presAssocID="{C410123F-14C2-469A-B8ED-2C6816556822}" presName="c12" presStyleLbl="node1" presStyleIdx="11" presStyleCnt="19"/>
      <dgm:spPr/>
    </dgm:pt>
    <dgm:pt modelId="{849B2803-328D-4A81-A220-96EF44A371DC}" type="pres">
      <dgm:prSet presAssocID="{C410123F-14C2-469A-B8ED-2C6816556822}" presName="c13" presStyleLbl="node1" presStyleIdx="12" presStyleCnt="19"/>
      <dgm:spPr/>
    </dgm:pt>
    <dgm:pt modelId="{34ED1F0F-ABE0-45B3-B656-A13549E5D642}" type="pres">
      <dgm:prSet presAssocID="{C410123F-14C2-469A-B8ED-2C6816556822}" presName="c14" presStyleLbl="node1" presStyleIdx="13" presStyleCnt="19"/>
      <dgm:spPr/>
    </dgm:pt>
    <dgm:pt modelId="{EF03EAE2-0DF6-4561-9F69-9009BAA981AE}" type="pres">
      <dgm:prSet presAssocID="{C410123F-14C2-469A-B8ED-2C6816556822}" presName="c15" presStyleLbl="node1" presStyleIdx="14" presStyleCnt="19"/>
      <dgm:spPr/>
    </dgm:pt>
    <dgm:pt modelId="{0A23C3F0-B462-40D5-81C1-F639EDA61245}" type="pres">
      <dgm:prSet presAssocID="{C410123F-14C2-469A-B8ED-2C6816556822}" presName="c16" presStyleLbl="node1" presStyleIdx="15" presStyleCnt="19"/>
      <dgm:spPr/>
    </dgm:pt>
    <dgm:pt modelId="{8FE36FD7-815F-4D54-8D98-B29FD16D421B}" type="pres">
      <dgm:prSet presAssocID="{C410123F-14C2-469A-B8ED-2C6816556822}" presName="c17" presStyleLbl="node1" presStyleIdx="16" presStyleCnt="19"/>
      <dgm:spPr/>
    </dgm:pt>
    <dgm:pt modelId="{30FC2CA6-2B86-4DD0-B05D-29A0EDFC8233}" type="pres">
      <dgm:prSet presAssocID="{C410123F-14C2-469A-B8ED-2C6816556822}" presName="c18" presStyleLbl="node1" presStyleIdx="17" presStyleCnt="19"/>
      <dgm:spPr/>
    </dgm:pt>
    <dgm:pt modelId="{8A7BB933-E1A6-48C5-BD91-BAA9B8A64704}" type="pres">
      <dgm:prSet presAssocID="{EA48FB72-BB9B-4BFD-857F-BECCEF6DE094}" presName="chevronComposite1" presStyleCnt="0"/>
      <dgm:spPr/>
    </dgm:pt>
    <dgm:pt modelId="{F5565639-869F-409E-982E-CA5B5F533A4E}" type="pres">
      <dgm:prSet presAssocID="{EA48FB72-BB9B-4BFD-857F-BECCEF6DE094}" presName="chevron1" presStyleLbl="sibTrans2D1" presStyleIdx="0" presStyleCnt="3"/>
      <dgm:spPr/>
    </dgm:pt>
    <dgm:pt modelId="{2A128AF0-2C33-4508-AF16-D52E37517477}" type="pres">
      <dgm:prSet presAssocID="{EA48FB72-BB9B-4BFD-857F-BECCEF6DE094}" presName="spChevron1" presStyleCnt="0"/>
      <dgm:spPr/>
    </dgm:pt>
    <dgm:pt modelId="{C56B6945-E347-41A3-BF34-7104C3030800}" type="pres">
      <dgm:prSet presAssocID="{0B356F13-A005-4C5B-BC07-3DE709D8C195}" presName="middle" presStyleCnt="0"/>
      <dgm:spPr/>
    </dgm:pt>
    <dgm:pt modelId="{B67D1A0E-F2D6-4BD5-80D7-06B974D845E7}" type="pres">
      <dgm:prSet presAssocID="{0B356F13-A005-4C5B-BC07-3DE709D8C195}" presName="parTxMid" presStyleLbl="revTx" presStyleIdx="1" presStyleCnt="3"/>
      <dgm:spPr/>
    </dgm:pt>
    <dgm:pt modelId="{C6766B41-31C1-4800-995B-01546FC9E938}" type="pres">
      <dgm:prSet presAssocID="{0B356F13-A005-4C5B-BC07-3DE709D8C195}" presName="spMid" presStyleCnt="0"/>
      <dgm:spPr/>
    </dgm:pt>
    <dgm:pt modelId="{F678A636-05AE-45D8-9866-A9170FA489DB}" type="pres">
      <dgm:prSet presAssocID="{77830375-A52E-4EC9-979C-E306D6183BDA}" presName="chevronComposite1" presStyleCnt="0"/>
      <dgm:spPr/>
    </dgm:pt>
    <dgm:pt modelId="{E1D75D35-E031-4E31-B7E8-3C06FA865A7B}" type="pres">
      <dgm:prSet presAssocID="{77830375-A52E-4EC9-979C-E306D6183BDA}" presName="chevron1" presStyleLbl="sibTrans2D1" presStyleIdx="1" presStyleCnt="3"/>
      <dgm:spPr/>
    </dgm:pt>
    <dgm:pt modelId="{0F16A66F-DF6F-4853-AB64-468BC345819E}" type="pres">
      <dgm:prSet presAssocID="{77830375-A52E-4EC9-979C-E306D6183BDA}" presName="spChevron1" presStyleCnt="0"/>
      <dgm:spPr/>
    </dgm:pt>
    <dgm:pt modelId="{23F86F8E-A26D-4409-87D8-7FC60C8762CD}" type="pres">
      <dgm:prSet presAssocID="{CDEFF2FD-DFA5-49CD-B646-6702F7BFD978}" presName="middle" presStyleCnt="0"/>
      <dgm:spPr/>
    </dgm:pt>
    <dgm:pt modelId="{FCB654D3-9803-4F79-BE2F-AB1D828C0DB5}" type="pres">
      <dgm:prSet presAssocID="{CDEFF2FD-DFA5-49CD-B646-6702F7BFD978}" presName="parTxMid" presStyleLbl="revTx" presStyleIdx="2" presStyleCnt="3"/>
      <dgm:spPr/>
    </dgm:pt>
    <dgm:pt modelId="{4203B8D6-1AB8-44DB-B4A1-F9F35C746304}" type="pres">
      <dgm:prSet presAssocID="{CDEFF2FD-DFA5-49CD-B646-6702F7BFD978}" presName="spMid" presStyleCnt="0"/>
      <dgm:spPr/>
    </dgm:pt>
    <dgm:pt modelId="{4D969F03-0941-4C1E-B666-29DE45436D54}" type="pres">
      <dgm:prSet presAssocID="{9ED81790-CF4B-463B-A6B8-E2C5078EBA0D}" presName="chevronComposite1" presStyleCnt="0"/>
      <dgm:spPr/>
    </dgm:pt>
    <dgm:pt modelId="{2CA2F276-7450-42A1-8613-EF6CD7D5DC1B}" type="pres">
      <dgm:prSet presAssocID="{9ED81790-CF4B-463B-A6B8-E2C5078EBA0D}" presName="chevron1" presStyleLbl="sibTrans2D1" presStyleIdx="2" presStyleCnt="3"/>
      <dgm:spPr/>
    </dgm:pt>
    <dgm:pt modelId="{C6E282D4-089B-4DBB-82FC-125AF0AF9134}" type="pres">
      <dgm:prSet presAssocID="{9ED81790-CF4B-463B-A6B8-E2C5078EBA0D}" presName="spChevron1" presStyleCnt="0"/>
      <dgm:spPr/>
    </dgm:pt>
    <dgm:pt modelId="{1D3BCC28-E801-442E-A19B-BB422D986FE1}" type="pres">
      <dgm:prSet presAssocID="{2F6D4707-8C25-4F70-8847-70436413DCA1}" presName="last" presStyleCnt="0"/>
      <dgm:spPr/>
    </dgm:pt>
    <dgm:pt modelId="{7F62EC5C-ADCD-435B-AA3D-B0275C531323}" type="pres">
      <dgm:prSet presAssocID="{2F6D4707-8C25-4F70-8847-70436413DCA1}" presName="circleTx" presStyleLbl="node1" presStyleIdx="18" presStyleCnt="19"/>
      <dgm:spPr/>
    </dgm:pt>
    <dgm:pt modelId="{CD66737B-0764-4F9A-9475-5CCBB6159672}" type="pres">
      <dgm:prSet presAssocID="{2F6D4707-8C25-4F70-8847-70436413DCA1}" presName="spN" presStyleCnt="0"/>
      <dgm:spPr/>
    </dgm:pt>
  </dgm:ptLst>
  <dgm:cxnLst>
    <dgm:cxn modelId="{EDF4742B-08AB-4C1E-B7D0-53C067800ADD}" type="presOf" srcId="{2F6D4707-8C25-4F70-8847-70436413DCA1}" destId="{7F62EC5C-ADCD-435B-AA3D-B0275C531323}" srcOrd="0" destOrd="0" presId="urn:microsoft.com/office/officeart/2009/3/layout/RandomtoResultProcess"/>
    <dgm:cxn modelId="{67F5B334-759F-45E1-ACE7-618908C6C519}" type="presOf" srcId="{C410123F-14C2-469A-B8ED-2C6816556822}" destId="{1A99E163-046A-4B07-9DC2-3C31173AC86F}" srcOrd="0" destOrd="0" presId="urn:microsoft.com/office/officeart/2009/3/layout/RandomtoResultProcess"/>
    <dgm:cxn modelId="{827B5C4A-8FB0-4E73-94BD-73BD0631923A}" type="presOf" srcId="{CDEFF2FD-DFA5-49CD-B646-6702F7BFD978}" destId="{FCB654D3-9803-4F79-BE2F-AB1D828C0DB5}" srcOrd="0" destOrd="0" presId="urn:microsoft.com/office/officeart/2009/3/layout/RandomtoResultProcess"/>
    <dgm:cxn modelId="{799C494D-53C2-40D8-9977-CA7C3AD768AA}" type="presOf" srcId="{0B356F13-A005-4C5B-BC07-3DE709D8C195}" destId="{B67D1A0E-F2D6-4BD5-80D7-06B974D845E7}" srcOrd="0" destOrd="0" presId="urn:microsoft.com/office/officeart/2009/3/layout/RandomtoResultProcess"/>
    <dgm:cxn modelId="{C4BB406E-4761-4506-AAB1-66A4F82D1F08}" srcId="{D743E0F2-68A2-444D-A7B5-C1A5548838D1}" destId="{CDEFF2FD-DFA5-49CD-B646-6702F7BFD978}" srcOrd="2" destOrd="0" parTransId="{B44EF9E5-AB80-4655-995B-4AB05C9EF416}" sibTransId="{9ED81790-CF4B-463B-A6B8-E2C5078EBA0D}"/>
    <dgm:cxn modelId="{D3EAB87B-7710-4BF4-894B-ABF963DE6669}" srcId="{D743E0F2-68A2-444D-A7B5-C1A5548838D1}" destId="{C410123F-14C2-469A-B8ED-2C6816556822}" srcOrd="0" destOrd="0" parTransId="{82530C69-7430-41A2-B04C-2AE34B8CFE83}" sibTransId="{EA48FB72-BB9B-4BFD-857F-BECCEF6DE094}"/>
    <dgm:cxn modelId="{747CF67E-8B75-4EA8-B31C-563F2F874796}" srcId="{D743E0F2-68A2-444D-A7B5-C1A5548838D1}" destId="{0B356F13-A005-4C5B-BC07-3DE709D8C195}" srcOrd="1" destOrd="0" parTransId="{E43EA24B-7A3D-4C52-B4F7-7ABB10865160}" sibTransId="{77830375-A52E-4EC9-979C-E306D6183BDA}"/>
    <dgm:cxn modelId="{32AE0989-18EE-43AD-9778-41308F32586E}" srcId="{D743E0F2-68A2-444D-A7B5-C1A5548838D1}" destId="{2F6D4707-8C25-4F70-8847-70436413DCA1}" srcOrd="3" destOrd="0" parTransId="{99069DA2-F612-4E49-823E-25AC36F21EA2}" sibTransId="{03D33033-9668-4925-B291-3D2D1540ED27}"/>
    <dgm:cxn modelId="{041032DE-5D2D-4E84-920F-7818363ECFD2}" type="presOf" srcId="{D743E0F2-68A2-444D-A7B5-C1A5548838D1}" destId="{DB0466F2-A5FD-4140-802E-BF42AAA2DBAF}" srcOrd="0" destOrd="0" presId="urn:microsoft.com/office/officeart/2009/3/layout/RandomtoResultProcess"/>
    <dgm:cxn modelId="{91D2AD5E-F1F4-47AF-9688-952BD651A02A}" type="presParOf" srcId="{DB0466F2-A5FD-4140-802E-BF42AAA2DBAF}" destId="{91FB6D3A-2134-4783-812E-EC2FDCC461E3}" srcOrd="0" destOrd="0" presId="urn:microsoft.com/office/officeart/2009/3/layout/RandomtoResultProcess"/>
    <dgm:cxn modelId="{42F1EBFF-01E1-4CC9-80AD-20A29ABA4537}" type="presParOf" srcId="{91FB6D3A-2134-4783-812E-EC2FDCC461E3}" destId="{1A99E163-046A-4B07-9DC2-3C31173AC86F}" srcOrd="0" destOrd="0" presId="urn:microsoft.com/office/officeart/2009/3/layout/RandomtoResultProcess"/>
    <dgm:cxn modelId="{EAC05AC8-AB98-4761-8D2B-E76AF9D294BD}" type="presParOf" srcId="{91FB6D3A-2134-4783-812E-EC2FDCC461E3}" destId="{12740346-B542-4811-8F14-5FF09AB31C89}" srcOrd="1" destOrd="0" presId="urn:microsoft.com/office/officeart/2009/3/layout/RandomtoResultProcess"/>
    <dgm:cxn modelId="{029FA49E-31EC-44BB-BBA7-5D53EB186E73}" type="presParOf" srcId="{91FB6D3A-2134-4783-812E-EC2FDCC461E3}" destId="{9935453A-9ED7-4E58-8922-DAF0B8211EE8}" srcOrd="2" destOrd="0" presId="urn:microsoft.com/office/officeart/2009/3/layout/RandomtoResultProcess"/>
    <dgm:cxn modelId="{B4E3B90C-9092-4803-830C-CA70F7D02B4F}" type="presParOf" srcId="{91FB6D3A-2134-4783-812E-EC2FDCC461E3}" destId="{3FCD9BED-82D6-4C2D-8DBB-F3F623A1DBE1}" srcOrd="3" destOrd="0" presId="urn:microsoft.com/office/officeart/2009/3/layout/RandomtoResultProcess"/>
    <dgm:cxn modelId="{402E6C67-6BBC-4D14-819F-E11283C5A531}" type="presParOf" srcId="{91FB6D3A-2134-4783-812E-EC2FDCC461E3}" destId="{736A0575-6A09-4EEB-A9DD-FB3E38755B2D}" srcOrd="4" destOrd="0" presId="urn:microsoft.com/office/officeart/2009/3/layout/RandomtoResultProcess"/>
    <dgm:cxn modelId="{92A687A3-782A-430A-915C-EA62C51A449C}" type="presParOf" srcId="{91FB6D3A-2134-4783-812E-EC2FDCC461E3}" destId="{DA22588D-FE67-40E5-BCE4-B8F5E0CC1E91}" srcOrd="5" destOrd="0" presId="urn:microsoft.com/office/officeart/2009/3/layout/RandomtoResultProcess"/>
    <dgm:cxn modelId="{A744F88A-4342-4762-8B65-552136573F6A}" type="presParOf" srcId="{91FB6D3A-2134-4783-812E-EC2FDCC461E3}" destId="{55EB2B2D-D31B-48CA-9C57-7791F24872D0}" srcOrd="6" destOrd="0" presId="urn:microsoft.com/office/officeart/2009/3/layout/RandomtoResultProcess"/>
    <dgm:cxn modelId="{EEFAD62A-27A5-4C34-B461-D07C17590EB5}" type="presParOf" srcId="{91FB6D3A-2134-4783-812E-EC2FDCC461E3}" destId="{285F3951-83A3-4C90-A049-41BCFB3FB281}" srcOrd="7" destOrd="0" presId="urn:microsoft.com/office/officeart/2009/3/layout/RandomtoResultProcess"/>
    <dgm:cxn modelId="{CEB6A1AD-3EC5-4E57-88AD-C527F20AC6C3}" type="presParOf" srcId="{91FB6D3A-2134-4783-812E-EC2FDCC461E3}" destId="{F87FE16A-DC96-4C43-A04F-587CD2D49F36}" srcOrd="8" destOrd="0" presId="urn:microsoft.com/office/officeart/2009/3/layout/RandomtoResultProcess"/>
    <dgm:cxn modelId="{79480B2F-5A0D-4FC7-B8E4-2548FE3419A3}" type="presParOf" srcId="{91FB6D3A-2134-4783-812E-EC2FDCC461E3}" destId="{CEECA3E6-E99F-4527-B622-7F97FA6D0D56}" srcOrd="9" destOrd="0" presId="urn:microsoft.com/office/officeart/2009/3/layout/RandomtoResultProcess"/>
    <dgm:cxn modelId="{2017025A-B71B-4A6E-960E-EB82DE407C80}" type="presParOf" srcId="{91FB6D3A-2134-4783-812E-EC2FDCC461E3}" destId="{5D53FC2B-A9EA-48BA-A66F-4D25DB75EA43}" srcOrd="10" destOrd="0" presId="urn:microsoft.com/office/officeart/2009/3/layout/RandomtoResultProcess"/>
    <dgm:cxn modelId="{725D517C-D4B3-4697-B0C7-957A2E395EC1}" type="presParOf" srcId="{91FB6D3A-2134-4783-812E-EC2FDCC461E3}" destId="{36C12E3B-6D68-4C75-AFDF-298CF9DEBABB}" srcOrd="11" destOrd="0" presId="urn:microsoft.com/office/officeart/2009/3/layout/RandomtoResultProcess"/>
    <dgm:cxn modelId="{75B713AA-B691-443D-9346-B4A79F6221F7}" type="presParOf" srcId="{91FB6D3A-2134-4783-812E-EC2FDCC461E3}" destId="{AB5E7774-9660-45FA-A939-5A102ACF6E86}" srcOrd="12" destOrd="0" presId="urn:microsoft.com/office/officeart/2009/3/layout/RandomtoResultProcess"/>
    <dgm:cxn modelId="{C20A42AF-541C-4B41-93BC-C987578ADFFF}" type="presParOf" srcId="{91FB6D3A-2134-4783-812E-EC2FDCC461E3}" destId="{849B2803-328D-4A81-A220-96EF44A371DC}" srcOrd="13" destOrd="0" presId="urn:microsoft.com/office/officeart/2009/3/layout/RandomtoResultProcess"/>
    <dgm:cxn modelId="{049C0CE4-86BD-4210-A4C6-83085816AD01}" type="presParOf" srcId="{91FB6D3A-2134-4783-812E-EC2FDCC461E3}" destId="{34ED1F0F-ABE0-45B3-B656-A13549E5D642}" srcOrd="14" destOrd="0" presId="urn:microsoft.com/office/officeart/2009/3/layout/RandomtoResultProcess"/>
    <dgm:cxn modelId="{EDFB6260-B99C-4844-8913-764D0D0472D6}" type="presParOf" srcId="{91FB6D3A-2134-4783-812E-EC2FDCC461E3}" destId="{EF03EAE2-0DF6-4561-9F69-9009BAA981AE}" srcOrd="15" destOrd="0" presId="urn:microsoft.com/office/officeart/2009/3/layout/RandomtoResultProcess"/>
    <dgm:cxn modelId="{A1A0B8F5-3C2E-42B0-A7D2-FC2BA12B5CCC}" type="presParOf" srcId="{91FB6D3A-2134-4783-812E-EC2FDCC461E3}" destId="{0A23C3F0-B462-40D5-81C1-F639EDA61245}" srcOrd="16" destOrd="0" presId="urn:microsoft.com/office/officeart/2009/3/layout/RandomtoResultProcess"/>
    <dgm:cxn modelId="{BCD6ABAF-3968-417D-B35D-4155B83DFE17}" type="presParOf" srcId="{91FB6D3A-2134-4783-812E-EC2FDCC461E3}" destId="{8FE36FD7-815F-4D54-8D98-B29FD16D421B}" srcOrd="17" destOrd="0" presId="urn:microsoft.com/office/officeart/2009/3/layout/RandomtoResultProcess"/>
    <dgm:cxn modelId="{BB78629C-917D-46F9-BA03-6273A41A0708}" type="presParOf" srcId="{91FB6D3A-2134-4783-812E-EC2FDCC461E3}" destId="{30FC2CA6-2B86-4DD0-B05D-29A0EDFC8233}" srcOrd="18" destOrd="0" presId="urn:microsoft.com/office/officeart/2009/3/layout/RandomtoResultProcess"/>
    <dgm:cxn modelId="{DC8DB1A0-DAFA-4715-BA06-78CA48221373}" type="presParOf" srcId="{DB0466F2-A5FD-4140-802E-BF42AAA2DBAF}" destId="{8A7BB933-E1A6-48C5-BD91-BAA9B8A64704}" srcOrd="1" destOrd="0" presId="urn:microsoft.com/office/officeart/2009/3/layout/RandomtoResultProcess"/>
    <dgm:cxn modelId="{4C20C9AC-EC72-4A47-B506-DB15844EB92E}" type="presParOf" srcId="{8A7BB933-E1A6-48C5-BD91-BAA9B8A64704}" destId="{F5565639-869F-409E-982E-CA5B5F533A4E}" srcOrd="0" destOrd="0" presId="urn:microsoft.com/office/officeart/2009/3/layout/RandomtoResultProcess"/>
    <dgm:cxn modelId="{36956A44-6393-4D50-AE14-9101A4765D4B}" type="presParOf" srcId="{8A7BB933-E1A6-48C5-BD91-BAA9B8A64704}" destId="{2A128AF0-2C33-4508-AF16-D52E37517477}" srcOrd="1" destOrd="0" presId="urn:microsoft.com/office/officeart/2009/3/layout/RandomtoResultProcess"/>
    <dgm:cxn modelId="{3BF70A74-E715-464F-BEC7-E06DC3301132}" type="presParOf" srcId="{DB0466F2-A5FD-4140-802E-BF42AAA2DBAF}" destId="{C56B6945-E347-41A3-BF34-7104C3030800}" srcOrd="2" destOrd="0" presId="urn:microsoft.com/office/officeart/2009/3/layout/RandomtoResultProcess"/>
    <dgm:cxn modelId="{AAACA033-6F63-436A-B746-5B6DE3E07119}" type="presParOf" srcId="{C56B6945-E347-41A3-BF34-7104C3030800}" destId="{B67D1A0E-F2D6-4BD5-80D7-06B974D845E7}" srcOrd="0" destOrd="0" presId="urn:microsoft.com/office/officeart/2009/3/layout/RandomtoResultProcess"/>
    <dgm:cxn modelId="{25F90A58-5FA8-4451-B9B1-8F368534D5D1}" type="presParOf" srcId="{C56B6945-E347-41A3-BF34-7104C3030800}" destId="{C6766B41-31C1-4800-995B-01546FC9E938}" srcOrd="1" destOrd="0" presId="urn:microsoft.com/office/officeart/2009/3/layout/RandomtoResultProcess"/>
    <dgm:cxn modelId="{E5B8CDA0-2249-4075-8CED-5E7142FFBE66}" type="presParOf" srcId="{DB0466F2-A5FD-4140-802E-BF42AAA2DBAF}" destId="{F678A636-05AE-45D8-9866-A9170FA489DB}" srcOrd="3" destOrd="0" presId="urn:microsoft.com/office/officeart/2009/3/layout/RandomtoResultProcess"/>
    <dgm:cxn modelId="{409D3A83-2A24-491A-AECC-353864F2D86E}" type="presParOf" srcId="{F678A636-05AE-45D8-9866-A9170FA489DB}" destId="{E1D75D35-E031-4E31-B7E8-3C06FA865A7B}" srcOrd="0" destOrd="0" presId="urn:microsoft.com/office/officeart/2009/3/layout/RandomtoResultProcess"/>
    <dgm:cxn modelId="{A100C6BF-C984-445A-BD78-6FDC12636FCA}" type="presParOf" srcId="{F678A636-05AE-45D8-9866-A9170FA489DB}" destId="{0F16A66F-DF6F-4853-AB64-468BC345819E}" srcOrd="1" destOrd="0" presId="urn:microsoft.com/office/officeart/2009/3/layout/RandomtoResultProcess"/>
    <dgm:cxn modelId="{9E05459A-4D22-41D4-9F4B-77ADF739C857}" type="presParOf" srcId="{DB0466F2-A5FD-4140-802E-BF42AAA2DBAF}" destId="{23F86F8E-A26D-4409-87D8-7FC60C8762CD}" srcOrd="4" destOrd="0" presId="urn:microsoft.com/office/officeart/2009/3/layout/RandomtoResultProcess"/>
    <dgm:cxn modelId="{DFE7CA5E-56EB-4950-AB73-408822A983BC}" type="presParOf" srcId="{23F86F8E-A26D-4409-87D8-7FC60C8762CD}" destId="{FCB654D3-9803-4F79-BE2F-AB1D828C0DB5}" srcOrd="0" destOrd="0" presId="urn:microsoft.com/office/officeart/2009/3/layout/RandomtoResultProcess"/>
    <dgm:cxn modelId="{82643F9A-BBB4-4663-AA48-8E4F45815FB9}" type="presParOf" srcId="{23F86F8E-A26D-4409-87D8-7FC60C8762CD}" destId="{4203B8D6-1AB8-44DB-B4A1-F9F35C746304}" srcOrd="1" destOrd="0" presId="urn:microsoft.com/office/officeart/2009/3/layout/RandomtoResultProcess"/>
    <dgm:cxn modelId="{C061ED9E-8B0F-4446-9420-9ADE7232F961}" type="presParOf" srcId="{DB0466F2-A5FD-4140-802E-BF42AAA2DBAF}" destId="{4D969F03-0941-4C1E-B666-29DE45436D54}" srcOrd="5" destOrd="0" presId="urn:microsoft.com/office/officeart/2009/3/layout/RandomtoResultProcess"/>
    <dgm:cxn modelId="{15E16F61-6455-4623-911F-184B90601934}" type="presParOf" srcId="{4D969F03-0941-4C1E-B666-29DE45436D54}" destId="{2CA2F276-7450-42A1-8613-EF6CD7D5DC1B}" srcOrd="0" destOrd="0" presId="urn:microsoft.com/office/officeart/2009/3/layout/RandomtoResultProcess"/>
    <dgm:cxn modelId="{25FB146B-08FD-478A-BECD-74FC0F02BBEA}" type="presParOf" srcId="{4D969F03-0941-4C1E-B666-29DE45436D54}" destId="{C6E282D4-089B-4DBB-82FC-125AF0AF9134}" srcOrd="1" destOrd="0" presId="urn:microsoft.com/office/officeart/2009/3/layout/RandomtoResultProcess"/>
    <dgm:cxn modelId="{B7B4DCFE-9006-457E-A031-820779E44025}" type="presParOf" srcId="{DB0466F2-A5FD-4140-802E-BF42AAA2DBAF}" destId="{1D3BCC28-E801-442E-A19B-BB422D986FE1}" srcOrd="6" destOrd="0" presId="urn:microsoft.com/office/officeart/2009/3/layout/RandomtoResultProcess"/>
    <dgm:cxn modelId="{9BD88C2D-E7C4-4A5D-BA49-868D28F64AF6}" type="presParOf" srcId="{1D3BCC28-E801-442E-A19B-BB422D986FE1}" destId="{7F62EC5C-ADCD-435B-AA3D-B0275C531323}" srcOrd="0" destOrd="0" presId="urn:microsoft.com/office/officeart/2009/3/layout/RandomtoResultProcess"/>
    <dgm:cxn modelId="{858D426C-132C-46DC-868A-FB4AB6B4109C}" type="presParOf" srcId="{1D3BCC28-E801-442E-A19B-BB422D986FE1}" destId="{CD66737B-0764-4F9A-9475-5CCBB6159672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BF1242D-7DF8-4005-96B3-EFC6ED9F3B1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D289B-1955-4BC5-AFBC-55091B11A7B5}">
      <dgm:prSet phldrT="[Text]"/>
      <dgm:spPr/>
      <dgm:t>
        <a:bodyPr/>
        <a:lstStyle/>
        <a:p>
          <a:r>
            <a:rPr lang="en-US" dirty="0"/>
            <a:t>Clinical care occurs</a:t>
          </a:r>
        </a:p>
      </dgm:t>
    </dgm:pt>
    <dgm:pt modelId="{687DF580-00E2-45CB-95B1-4458F4882D1E}" type="parTrans" cxnId="{CBE69B4F-F303-47B6-9591-01727E6079E5}">
      <dgm:prSet/>
      <dgm:spPr/>
      <dgm:t>
        <a:bodyPr/>
        <a:lstStyle/>
        <a:p>
          <a:endParaRPr lang="en-US"/>
        </a:p>
      </dgm:t>
    </dgm:pt>
    <dgm:pt modelId="{9A5AECCA-0B32-4F95-A60C-C94F911C8445}" type="sibTrans" cxnId="{CBE69B4F-F303-47B6-9591-01727E6079E5}">
      <dgm:prSet/>
      <dgm:spPr/>
      <dgm:t>
        <a:bodyPr/>
        <a:lstStyle/>
        <a:p>
          <a:endParaRPr lang="en-US"/>
        </a:p>
      </dgm:t>
    </dgm:pt>
    <dgm:pt modelId="{B2AE3DF2-DAFE-46A7-9286-0E94979D5F7F}">
      <dgm:prSet phldrT="[Text]"/>
      <dgm:spPr/>
      <dgm:t>
        <a:bodyPr/>
        <a:lstStyle/>
        <a:p>
          <a:r>
            <a:rPr lang="en-US" dirty="0"/>
            <a:t>Measurement</a:t>
          </a:r>
        </a:p>
      </dgm:t>
    </dgm:pt>
    <dgm:pt modelId="{75652384-5816-4B11-8B40-9282F3D61D8B}" type="parTrans" cxnId="{AD3166B6-5D1C-459E-8F48-C1D0731CAB94}">
      <dgm:prSet/>
      <dgm:spPr/>
      <dgm:t>
        <a:bodyPr/>
        <a:lstStyle/>
        <a:p>
          <a:endParaRPr lang="en-US"/>
        </a:p>
      </dgm:t>
    </dgm:pt>
    <dgm:pt modelId="{4085798F-4AA9-45C9-A084-BDBDD54C6CEA}" type="sibTrans" cxnId="{AD3166B6-5D1C-459E-8F48-C1D0731CAB94}">
      <dgm:prSet/>
      <dgm:spPr/>
      <dgm:t>
        <a:bodyPr/>
        <a:lstStyle/>
        <a:p>
          <a:endParaRPr lang="en-US"/>
        </a:p>
      </dgm:t>
    </dgm:pt>
    <dgm:pt modelId="{537389E2-D4FC-4687-A179-44D4FA707F86}">
      <dgm:prSet phldrT="[Text]"/>
      <dgm:spPr/>
      <dgm:t>
        <a:bodyPr/>
        <a:lstStyle/>
        <a:p>
          <a:r>
            <a:rPr lang="en-US" dirty="0"/>
            <a:t>Scoring Algorithm</a:t>
          </a:r>
        </a:p>
      </dgm:t>
    </dgm:pt>
    <dgm:pt modelId="{F2617552-74D6-4BA0-8447-60A6AF5A0314}" type="parTrans" cxnId="{9FFB268E-1F22-4DE4-B824-86CCB1ACB118}">
      <dgm:prSet/>
      <dgm:spPr/>
      <dgm:t>
        <a:bodyPr/>
        <a:lstStyle/>
        <a:p>
          <a:endParaRPr lang="en-US"/>
        </a:p>
      </dgm:t>
    </dgm:pt>
    <dgm:pt modelId="{BC8F5D3D-44BD-4364-B863-1E09DC03C730}" type="sibTrans" cxnId="{9FFB268E-1F22-4DE4-B824-86CCB1ACB118}">
      <dgm:prSet/>
      <dgm:spPr/>
      <dgm:t>
        <a:bodyPr/>
        <a:lstStyle/>
        <a:p>
          <a:endParaRPr lang="en-US"/>
        </a:p>
      </dgm:t>
    </dgm:pt>
    <dgm:pt modelId="{AC219B45-EF44-49B4-8D2D-5AA1899AF75A}">
      <dgm:prSet phldrT="[Text]"/>
      <dgm:spPr/>
      <dgm:t>
        <a:bodyPr/>
        <a:lstStyle/>
        <a:p>
          <a:r>
            <a:rPr lang="en-US" i="1" dirty="0"/>
            <a:t>Payment Adjustment</a:t>
          </a:r>
        </a:p>
      </dgm:t>
    </dgm:pt>
    <dgm:pt modelId="{86B3779A-21D4-4608-A024-71780E88E81D}" type="parTrans" cxnId="{829E73DC-370E-4CD4-A3E3-D10E028C1B90}">
      <dgm:prSet/>
      <dgm:spPr/>
      <dgm:t>
        <a:bodyPr/>
        <a:lstStyle/>
        <a:p>
          <a:endParaRPr lang="en-US"/>
        </a:p>
      </dgm:t>
    </dgm:pt>
    <dgm:pt modelId="{E51F867F-28DA-4BA1-8D43-88B88DE87D80}" type="sibTrans" cxnId="{829E73DC-370E-4CD4-A3E3-D10E028C1B90}">
      <dgm:prSet/>
      <dgm:spPr/>
      <dgm:t>
        <a:bodyPr/>
        <a:lstStyle/>
        <a:p>
          <a:endParaRPr lang="en-US"/>
        </a:p>
      </dgm:t>
    </dgm:pt>
    <dgm:pt modelId="{6F504C7F-EFDC-4B79-AA0E-8A7187956578}" type="pres">
      <dgm:prSet presAssocID="{5BF1242D-7DF8-4005-96B3-EFC6ED9F3B1E}" presName="CompostProcess" presStyleCnt="0">
        <dgm:presLayoutVars>
          <dgm:dir/>
          <dgm:resizeHandles val="exact"/>
        </dgm:presLayoutVars>
      </dgm:prSet>
      <dgm:spPr/>
    </dgm:pt>
    <dgm:pt modelId="{E72D184D-0ED7-4178-B288-CC39D9B42E99}" type="pres">
      <dgm:prSet presAssocID="{5BF1242D-7DF8-4005-96B3-EFC6ED9F3B1E}" presName="arrow" presStyleLbl="bgShp" presStyleIdx="0" presStyleCnt="1"/>
      <dgm:spPr/>
    </dgm:pt>
    <dgm:pt modelId="{48793567-898A-409D-A71D-3543FA9C9603}" type="pres">
      <dgm:prSet presAssocID="{5BF1242D-7DF8-4005-96B3-EFC6ED9F3B1E}" presName="linearProcess" presStyleCnt="0"/>
      <dgm:spPr/>
    </dgm:pt>
    <dgm:pt modelId="{95A5FAEC-E065-43CF-B38D-62E545BA393B}" type="pres">
      <dgm:prSet presAssocID="{C16D289B-1955-4BC5-AFBC-55091B11A7B5}" presName="textNode" presStyleLbl="node1" presStyleIdx="0" presStyleCnt="4">
        <dgm:presLayoutVars>
          <dgm:bulletEnabled val="1"/>
        </dgm:presLayoutVars>
      </dgm:prSet>
      <dgm:spPr/>
    </dgm:pt>
    <dgm:pt modelId="{6323C52E-BFD8-457D-BE20-C060321611C7}" type="pres">
      <dgm:prSet presAssocID="{9A5AECCA-0B32-4F95-A60C-C94F911C8445}" presName="sibTrans" presStyleCnt="0"/>
      <dgm:spPr/>
    </dgm:pt>
    <dgm:pt modelId="{400DA284-907F-459D-A0EB-590A3B42C5AF}" type="pres">
      <dgm:prSet presAssocID="{B2AE3DF2-DAFE-46A7-9286-0E94979D5F7F}" presName="textNode" presStyleLbl="node1" presStyleIdx="1" presStyleCnt="4">
        <dgm:presLayoutVars>
          <dgm:bulletEnabled val="1"/>
        </dgm:presLayoutVars>
      </dgm:prSet>
      <dgm:spPr/>
    </dgm:pt>
    <dgm:pt modelId="{7AF7A49D-BBA0-4677-BD78-0BDBF89ADFBE}" type="pres">
      <dgm:prSet presAssocID="{4085798F-4AA9-45C9-A084-BDBDD54C6CEA}" presName="sibTrans" presStyleCnt="0"/>
      <dgm:spPr/>
    </dgm:pt>
    <dgm:pt modelId="{EA88028C-7510-4073-A4C8-ADCFAAE3A2CA}" type="pres">
      <dgm:prSet presAssocID="{537389E2-D4FC-4687-A179-44D4FA707F86}" presName="textNode" presStyleLbl="node1" presStyleIdx="2" presStyleCnt="4">
        <dgm:presLayoutVars>
          <dgm:bulletEnabled val="1"/>
        </dgm:presLayoutVars>
      </dgm:prSet>
      <dgm:spPr/>
    </dgm:pt>
    <dgm:pt modelId="{FA11DD3F-451B-4FEC-A190-FA80A76D174E}" type="pres">
      <dgm:prSet presAssocID="{BC8F5D3D-44BD-4364-B863-1E09DC03C730}" presName="sibTrans" presStyleCnt="0"/>
      <dgm:spPr/>
    </dgm:pt>
    <dgm:pt modelId="{3A4711CC-7A97-4F80-B79B-8B7C813775DC}" type="pres">
      <dgm:prSet presAssocID="{AC219B45-EF44-49B4-8D2D-5AA1899AF75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F11215C-16E6-41DF-BF22-2840E4ABC77A}" type="presOf" srcId="{AC219B45-EF44-49B4-8D2D-5AA1899AF75A}" destId="{3A4711CC-7A97-4F80-B79B-8B7C813775DC}" srcOrd="0" destOrd="0" presId="urn:microsoft.com/office/officeart/2005/8/layout/hProcess9"/>
    <dgm:cxn modelId="{8C66F168-6E79-4FF1-A2C1-62A4CA08DDDA}" type="presOf" srcId="{537389E2-D4FC-4687-A179-44D4FA707F86}" destId="{EA88028C-7510-4073-A4C8-ADCFAAE3A2CA}" srcOrd="0" destOrd="0" presId="urn:microsoft.com/office/officeart/2005/8/layout/hProcess9"/>
    <dgm:cxn modelId="{CBE69B4F-F303-47B6-9591-01727E6079E5}" srcId="{5BF1242D-7DF8-4005-96B3-EFC6ED9F3B1E}" destId="{C16D289B-1955-4BC5-AFBC-55091B11A7B5}" srcOrd="0" destOrd="0" parTransId="{687DF580-00E2-45CB-95B1-4458F4882D1E}" sibTransId="{9A5AECCA-0B32-4F95-A60C-C94F911C8445}"/>
    <dgm:cxn modelId="{9FFB268E-1F22-4DE4-B824-86CCB1ACB118}" srcId="{5BF1242D-7DF8-4005-96B3-EFC6ED9F3B1E}" destId="{537389E2-D4FC-4687-A179-44D4FA707F86}" srcOrd="2" destOrd="0" parTransId="{F2617552-74D6-4BA0-8447-60A6AF5A0314}" sibTransId="{BC8F5D3D-44BD-4364-B863-1E09DC03C730}"/>
    <dgm:cxn modelId="{65A7E78F-DF38-4522-9398-13BFB61E8EA7}" type="presOf" srcId="{B2AE3DF2-DAFE-46A7-9286-0E94979D5F7F}" destId="{400DA284-907F-459D-A0EB-590A3B42C5AF}" srcOrd="0" destOrd="0" presId="urn:microsoft.com/office/officeart/2005/8/layout/hProcess9"/>
    <dgm:cxn modelId="{AD3166B6-5D1C-459E-8F48-C1D0731CAB94}" srcId="{5BF1242D-7DF8-4005-96B3-EFC6ED9F3B1E}" destId="{B2AE3DF2-DAFE-46A7-9286-0E94979D5F7F}" srcOrd="1" destOrd="0" parTransId="{75652384-5816-4B11-8B40-9282F3D61D8B}" sibTransId="{4085798F-4AA9-45C9-A084-BDBDD54C6CEA}"/>
    <dgm:cxn modelId="{02E602BE-FD16-43A7-B6CE-3BB4B4A4B489}" type="presOf" srcId="{5BF1242D-7DF8-4005-96B3-EFC6ED9F3B1E}" destId="{6F504C7F-EFDC-4B79-AA0E-8A7187956578}" srcOrd="0" destOrd="0" presId="urn:microsoft.com/office/officeart/2005/8/layout/hProcess9"/>
    <dgm:cxn modelId="{85F947CF-AD74-4D3B-AD8D-1C31D6E7F3EF}" type="presOf" srcId="{C16D289B-1955-4BC5-AFBC-55091B11A7B5}" destId="{95A5FAEC-E065-43CF-B38D-62E545BA393B}" srcOrd="0" destOrd="0" presId="urn:microsoft.com/office/officeart/2005/8/layout/hProcess9"/>
    <dgm:cxn modelId="{829E73DC-370E-4CD4-A3E3-D10E028C1B90}" srcId="{5BF1242D-7DF8-4005-96B3-EFC6ED9F3B1E}" destId="{AC219B45-EF44-49B4-8D2D-5AA1899AF75A}" srcOrd="3" destOrd="0" parTransId="{86B3779A-21D4-4608-A024-71780E88E81D}" sibTransId="{E51F867F-28DA-4BA1-8D43-88B88DE87D80}"/>
    <dgm:cxn modelId="{E35E7D08-A738-4126-8DCD-023FCF555854}" type="presParOf" srcId="{6F504C7F-EFDC-4B79-AA0E-8A7187956578}" destId="{E72D184D-0ED7-4178-B288-CC39D9B42E99}" srcOrd="0" destOrd="0" presId="urn:microsoft.com/office/officeart/2005/8/layout/hProcess9"/>
    <dgm:cxn modelId="{E71BD867-718C-4BA7-A8F2-1ED0B4B78E6F}" type="presParOf" srcId="{6F504C7F-EFDC-4B79-AA0E-8A7187956578}" destId="{48793567-898A-409D-A71D-3543FA9C9603}" srcOrd="1" destOrd="0" presId="urn:microsoft.com/office/officeart/2005/8/layout/hProcess9"/>
    <dgm:cxn modelId="{647C13ED-F003-4DCC-8E98-865E9824D877}" type="presParOf" srcId="{48793567-898A-409D-A71D-3543FA9C9603}" destId="{95A5FAEC-E065-43CF-B38D-62E545BA393B}" srcOrd="0" destOrd="0" presId="urn:microsoft.com/office/officeart/2005/8/layout/hProcess9"/>
    <dgm:cxn modelId="{08A3A4AF-2843-4153-8609-213A70D244DE}" type="presParOf" srcId="{48793567-898A-409D-A71D-3543FA9C9603}" destId="{6323C52E-BFD8-457D-BE20-C060321611C7}" srcOrd="1" destOrd="0" presId="urn:microsoft.com/office/officeart/2005/8/layout/hProcess9"/>
    <dgm:cxn modelId="{8BA542A2-5CA7-4895-A971-4C83067B0DA1}" type="presParOf" srcId="{48793567-898A-409D-A71D-3543FA9C9603}" destId="{400DA284-907F-459D-A0EB-590A3B42C5AF}" srcOrd="2" destOrd="0" presId="urn:microsoft.com/office/officeart/2005/8/layout/hProcess9"/>
    <dgm:cxn modelId="{DA3D71B6-5C59-4BCC-8815-FC5E10B25DCC}" type="presParOf" srcId="{48793567-898A-409D-A71D-3543FA9C9603}" destId="{7AF7A49D-BBA0-4677-BD78-0BDBF89ADFBE}" srcOrd="3" destOrd="0" presId="urn:microsoft.com/office/officeart/2005/8/layout/hProcess9"/>
    <dgm:cxn modelId="{2F1A158B-9D25-40A8-A447-BBCACCB6B135}" type="presParOf" srcId="{48793567-898A-409D-A71D-3543FA9C9603}" destId="{EA88028C-7510-4073-A4C8-ADCFAAE3A2CA}" srcOrd="4" destOrd="0" presId="urn:microsoft.com/office/officeart/2005/8/layout/hProcess9"/>
    <dgm:cxn modelId="{DD4D5C3F-10E8-4049-92D1-12537C7E4119}" type="presParOf" srcId="{48793567-898A-409D-A71D-3543FA9C9603}" destId="{FA11DD3F-451B-4FEC-A190-FA80A76D174E}" srcOrd="5" destOrd="0" presId="urn:microsoft.com/office/officeart/2005/8/layout/hProcess9"/>
    <dgm:cxn modelId="{2D1837DA-BCE6-4AA6-A937-AB03749AAAD5}" type="presParOf" srcId="{48793567-898A-409D-A71D-3543FA9C9603}" destId="{3A4711CC-7A97-4F80-B79B-8B7C813775D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06AF119-DB18-4AA5-A4C7-606C0594B05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129297-32CC-49F9-889C-67FEF9AC8229}">
      <dgm:prSet phldrT="[Text]"/>
      <dgm:spPr/>
      <dgm:t>
        <a:bodyPr/>
        <a:lstStyle/>
        <a:p>
          <a:r>
            <a:rPr lang="en-US" dirty="0"/>
            <a:t>Achievement Points: 0 - 10 points</a:t>
          </a:r>
        </a:p>
      </dgm:t>
    </dgm:pt>
    <dgm:pt modelId="{2CAA42E4-8618-4FA0-95EC-13D6072ADD0F}" type="sibTrans" cxnId="{E0FB050F-1FB8-444A-A5EC-B61EF512E525}">
      <dgm:prSet/>
      <dgm:spPr/>
      <dgm:t>
        <a:bodyPr/>
        <a:lstStyle/>
        <a:p>
          <a:endParaRPr lang="en-US"/>
        </a:p>
      </dgm:t>
    </dgm:pt>
    <dgm:pt modelId="{A286508C-A4B5-4876-BC22-259448130C91}" type="parTrans" cxnId="{E0FB050F-1FB8-444A-A5EC-B61EF512E525}">
      <dgm:prSet/>
      <dgm:spPr/>
      <dgm:t>
        <a:bodyPr/>
        <a:lstStyle/>
        <a:p>
          <a:endParaRPr lang="en-US"/>
        </a:p>
      </dgm:t>
    </dgm:pt>
    <dgm:pt modelId="{9E3B9335-5710-43FE-8D99-761D45823522}">
      <dgm:prSet phldrT="[Text]"/>
      <dgm:spPr/>
      <dgm:t>
        <a:bodyPr/>
        <a:lstStyle/>
        <a:p>
          <a:endParaRPr lang="en-US" dirty="0"/>
        </a:p>
      </dgm:t>
    </dgm:pt>
    <dgm:pt modelId="{B13F1565-2D72-40E9-B3F6-AF92D9F6D44F}" type="sibTrans" cxnId="{57411311-E46A-4D79-99BE-57E25118E064}">
      <dgm:prSet/>
      <dgm:spPr/>
      <dgm:t>
        <a:bodyPr/>
        <a:lstStyle/>
        <a:p>
          <a:endParaRPr lang="en-US"/>
        </a:p>
      </dgm:t>
    </dgm:pt>
    <dgm:pt modelId="{D7765FA8-4DC8-45EC-9074-BF6AFCA68520}" type="parTrans" cxnId="{57411311-E46A-4D79-99BE-57E25118E064}">
      <dgm:prSet/>
      <dgm:spPr/>
      <dgm:t>
        <a:bodyPr/>
        <a:lstStyle/>
        <a:p>
          <a:endParaRPr lang="en-US"/>
        </a:p>
      </dgm:t>
    </dgm:pt>
    <dgm:pt modelId="{467ADDFC-009A-4150-8730-3B601EFD22AF}">
      <dgm:prSet phldrT="[Text]"/>
      <dgm:spPr/>
      <dgm:t>
        <a:bodyPr/>
        <a:lstStyle/>
        <a:p>
          <a:endParaRPr lang="en-US" dirty="0"/>
        </a:p>
      </dgm:t>
    </dgm:pt>
    <dgm:pt modelId="{C8866B45-CE39-4297-AC6B-A0888224D434}" type="sibTrans" cxnId="{AF78573A-FC49-4D04-892F-F49F83BE2F02}">
      <dgm:prSet/>
      <dgm:spPr/>
      <dgm:t>
        <a:bodyPr/>
        <a:lstStyle/>
        <a:p>
          <a:endParaRPr lang="en-US"/>
        </a:p>
      </dgm:t>
    </dgm:pt>
    <dgm:pt modelId="{51EB0F37-8C43-4D2A-98E1-C2106A3A7676}" type="parTrans" cxnId="{AF78573A-FC49-4D04-892F-F49F83BE2F02}">
      <dgm:prSet/>
      <dgm:spPr/>
      <dgm:t>
        <a:bodyPr/>
        <a:lstStyle/>
        <a:p>
          <a:endParaRPr lang="en-US"/>
        </a:p>
      </dgm:t>
    </dgm:pt>
    <dgm:pt modelId="{A4E51EAA-29CB-4C2C-9292-52801CAB26F9}">
      <dgm:prSet phldrT="[Text]"/>
      <dgm:spPr/>
      <dgm:t>
        <a:bodyPr/>
        <a:lstStyle/>
        <a:p>
          <a:endParaRPr lang="en-US" dirty="0"/>
        </a:p>
      </dgm:t>
    </dgm:pt>
    <dgm:pt modelId="{2FFB73FC-A908-41BB-8939-342CCBF1FA37}" type="sibTrans" cxnId="{3C7024A8-47E8-4C28-A351-F77FFED29D84}">
      <dgm:prSet/>
      <dgm:spPr/>
      <dgm:t>
        <a:bodyPr/>
        <a:lstStyle/>
        <a:p>
          <a:endParaRPr lang="en-US"/>
        </a:p>
      </dgm:t>
    </dgm:pt>
    <dgm:pt modelId="{2778C651-6070-4FD7-9DC6-17F55C932C56}" type="parTrans" cxnId="{3C7024A8-47E8-4C28-A351-F77FFED29D84}">
      <dgm:prSet/>
      <dgm:spPr/>
      <dgm:t>
        <a:bodyPr/>
        <a:lstStyle/>
        <a:p>
          <a:endParaRPr lang="en-US"/>
        </a:p>
      </dgm:t>
    </dgm:pt>
    <dgm:pt modelId="{072A962B-A38E-4B0E-B8E0-9AB492E2B80D}">
      <dgm:prSet phldrT="[Text]"/>
      <dgm:spPr/>
      <dgm:t>
        <a:bodyPr/>
        <a:lstStyle/>
        <a:p>
          <a:endParaRPr lang="en-US" dirty="0"/>
        </a:p>
      </dgm:t>
    </dgm:pt>
    <dgm:pt modelId="{87B773E4-A65C-4204-9B47-095D0ACC4905}" type="sibTrans" cxnId="{D29FB8E1-EEFA-4895-8719-8B1EAD3250B1}">
      <dgm:prSet/>
      <dgm:spPr/>
      <dgm:t>
        <a:bodyPr/>
        <a:lstStyle/>
        <a:p>
          <a:endParaRPr lang="en-US"/>
        </a:p>
      </dgm:t>
    </dgm:pt>
    <dgm:pt modelId="{37BE4F37-DE83-4FDF-9EF2-3CD98752A7CC}" type="parTrans" cxnId="{D29FB8E1-EEFA-4895-8719-8B1EAD3250B1}">
      <dgm:prSet/>
      <dgm:spPr/>
      <dgm:t>
        <a:bodyPr/>
        <a:lstStyle/>
        <a:p>
          <a:endParaRPr lang="en-US"/>
        </a:p>
      </dgm:t>
    </dgm:pt>
    <dgm:pt modelId="{AE9A1DB3-1F75-4A65-BEA2-BD43EDB73DF6}">
      <dgm:prSet phldrT="[Text]"/>
      <dgm:spPr/>
      <dgm:t>
        <a:bodyPr/>
        <a:lstStyle/>
        <a:p>
          <a:r>
            <a:rPr lang="en-US" dirty="0"/>
            <a:t>Improvement Points: 0 - 9 points</a:t>
          </a:r>
        </a:p>
      </dgm:t>
    </dgm:pt>
    <dgm:pt modelId="{4A3327FC-4444-4AE0-8260-74FDCC66EE75}" type="sibTrans" cxnId="{1E913F91-E53A-471B-9D3A-C4CD4BDA0BDD}">
      <dgm:prSet/>
      <dgm:spPr/>
      <dgm:t>
        <a:bodyPr/>
        <a:lstStyle/>
        <a:p>
          <a:endParaRPr lang="en-US"/>
        </a:p>
      </dgm:t>
    </dgm:pt>
    <dgm:pt modelId="{C77C6825-DA70-4158-9F04-56E9080729D7}" type="parTrans" cxnId="{1E913F91-E53A-471B-9D3A-C4CD4BDA0BDD}">
      <dgm:prSet/>
      <dgm:spPr/>
      <dgm:t>
        <a:bodyPr/>
        <a:lstStyle/>
        <a:p>
          <a:endParaRPr lang="en-US"/>
        </a:p>
      </dgm:t>
    </dgm:pt>
    <dgm:pt modelId="{50FA7ED3-C876-43E9-BBF5-735F0CBB00AE}">
      <dgm:prSet phldrT="[Text]"/>
      <dgm:spPr/>
      <dgm:t>
        <a:bodyPr/>
        <a:lstStyle/>
        <a:p>
          <a:endParaRPr lang="en-US" dirty="0"/>
        </a:p>
      </dgm:t>
    </dgm:pt>
    <dgm:pt modelId="{C183B29A-B6EF-49B2-8F35-72BEE2FD4AF0}" type="sibTrans" cxnId="{5DEA1E06-3CB4-4B67-8ABD-8B50BE93B6BE}">
      <dgm:prSet/>
      <dgm:spPr/>
      <dgm:t>
        <a:bodyPr/>
        <a:lstStyle/>
        <a:p>
          <a:endParaRPr lang="en-US"/>
        </a:p>
      </dgm:t>
    </dgm:pt>
    <dgm:pt modelId="{47BF6CB9-BED0-4132-9602-71DF6640978E}" type="parTrans" cxnId="{5DEA1E06-3CB4-4B67-8ABD-8B50BE93B6BE}">
      <dgm:prSet/>
      <dgm:spPr/>
      <dgm:t>
        <a:bodyPr/>
        <a:lstStyle/>
        <a:p>
          <a:endParaRPr lang="en-US"/>
        </a:p>
      </dgm:t>
    </dgm:pt>
    <dgm:pt modelId="{ED20D982-9B89-4188-933F-73B8DE7AEBC3}">
      <dgm:prSet phldrT="[Text]"/>
      <dgm:spPr/>
      <dgm:t>
        <a:bodyPr/>
        <a:lstStyle/>
        <a:p>
          <a:endParaRPr lang="en-US" dirty="0"/>
        </a:p>
      </dgm:t>
    </dgm:pt>
    <dgm:pt modelId="{9412B68E-24CB-4DA8-8031-9B3B9B2196E0}" type="sibTrans" cxnId="{4F14D2B6-3EEC-42B1-AD4B-574A3E26FF04}">
      <dgm:prSet/>
      <dgm:spPr/>
      <dgm:t>
        <a:bodyPr/>
        <a:lstStyle/>
        <a:p>
          <a:endParaRPr lang="en-US"/>
        </a:p>
      </dgm:t>
    </dgm:pt>
    <dgm:pt modelId="{BC6DCC15-E057-44D8-8915-7D9AF2C2DF67}" type="parTrans" cxnId="{4F14D2B6-3EEC-42B1-AD4B-574A3E26FF04}">
      <dgm:prSet/>
      <dgm:spPr/>
      <dgm:t>
        <a:bodyPr/>
        <a:lstStyle/>
        <a:p>
          <a:endParaRPr lang="en-US"/>
        </a:p>
      </dgm:t>
    </dgm:pt>
    <dgm:pt modelId="{7A8230AF-091D-4EE7-A23D-34C2DC823DDB}">
      <dgm:prSet phldrT="[Text]"/>
      <dgm:spPr/>
      <dgm:t>
        <a:bodyPr/>
        <a:lstStyle/>
        <a:p>
          <a:endParaRPr lang="en-US" dirty="0"/>
        </a:p>
      </dgm:t>
    </dgm:pt>
    <dgm:pt modelId="{A53BCFF1-0AB6-497B-9E9A-446F4C20B47D}" type="sibTrans" cxnId="{19621167-6D4E-4DD1-991A-194DE1FFA084}">
      <dgm:prSet/>
      <dgm:spPr/>
      <dgm:t>
        <a:bodyPr/>
        <a:lstStyle/>
        <a:p>
          <a:endParaRPr lang="en-US"/>
        </a:p>
      </dgm:t>
    </dgm:pt>
    <dgm:pt modelId="{23A0F930-8C2C-42B7-B153-0B0B1D416E90}" type="parTrans" cxnId="{19621167-6D4E-4DD1-991A-194DE1FFA084}">
      <dgm:prSet/>
      <dgm:spPr/>
      <dgm:t>
        <a:bodyPr/>
        <a:lstStyle/>
        <a:p>
          <a:endParaRPr lang="en-US"/>
        </a:p>
      </dgm:t>
    </dgm:pt>
    <dgm:pt modelId="{FD12BD3C-0F49-448B-875B-35D366E47F4E}">
      <dgm:prSet phldrT="[Text]"/>
      <dgm:spPr/>
      <dgm:t>
        <a:bodyPr/>
        <a:lstStyle/>
        <a:p>
          <a:endParaRPr lang="en-US" dirty="0"/>
        </a:p>
      </dgm:t>
    </dgm:pt>
    <dgm:pt modelId="{33B5C77D-F20C-4245-9E93-DBBF1CFA33C9}" type="sibTrans" cxnId="{143C04EF-3BF3-474C-A971-A79164078720}">
      <dgm:prSet/>
      <dgm:spPr/>
      <dgm:t>
        <a:bodyPr/>
        <a:lstStyle/>
        <a:p>
          <a:endParaRPr lang="en-US"/>
        </a:p>
      </dgm:t>
    </dgm:pt>
    <dgm:pt modelId="{99B18117-00CC-4586-BE97-E76DA813AB2C}" type="parTrans" cxnId="{143C04EF-3BF3-474C-A971-A79164078720}">
      <dgm:prSet/>
      <dgm:spPr/>
      <dgm:t>
        <a:bodyPr/>
        <a:lstStyle/>
        <a:p>
          <a:endParaRPr lang="en-US"/>
        </a:p>
      </dgm:t>
    </dgm:pt>
    <dgm:pt modelId="{3C3DFFA1-967E-4236-946B-91259B291112}" type="pres">
      <dgm:prSet presAssocID="{806AF119-DB18-4AA5-A4C7-606C0594B059}" presName="linear" presStyleCnt="0">
        <dgm:presLayoutVars>
          <dgm:dir/>
          <dgm:animLvl val="lvl"/>
          <dgm:resizeHandles val="exact"/>
        </dgm:presLayoutVars>
      </dgm:prSet>
      <dgm:spPr/>
    </dgm:pt>
    <dgm:pt modelId="{600C780F-3967-4AD8-BD80-167D19FAF1DD}" type="pres">
      <dgm:prSet presAssocID="{29129297-32CC-49F9-889C-67FEF9AC8229}" presName="parentLin" presStyleCnt="0"/>
      <dgm:spPr/>
    </dgm:pt>
    <dgm:pt modelId="{B381720C-9EAB-40B1-A53A-BE6A24F4D2E5}" type="pres">
      <dgm:prSet presAssocID="{29129297-32CC-49F9-889C-67FEF9AC8229}" presName="parentLeftMargin" presStyleLbl="node1" presStyleIdx="0" presStyleCnt="2"/>
      <dgm:spPr/>
    </dgm:pt>
    <dgm:pt modelId="{D2960D78-A420-41C6-9C0B-12DCD13E0ED7}" type="pres">
      <dgm:prSet presAssocID="{29129297-32CC-49F9-889C-67FEF9AC822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CC185E0-D259-4010-B3C4-62FBEC27C1AD}" type="pres">
      <dgm:prSet presAssocID="{29129297-32CC-49F9-889C-67FEF9AC8229}" presName="negativeSpace" presStyleCnt="0"/>
      <dgm:spPr/>
    </dgm:pt>
    <dgm:pt modelId="{BF8C28E3-21D9-40F5-ABB2-B2332F71BCBF}" type="pres">
      <dgm:prSet presAssocID="{29129297-32CC-49F9-889C-67FEF9AC8229}" presName="childText" presStyleLbl="conFgAcc1" presStyleIdx="0" presStyleCnt="2" custLinFactNeighborX="1116" custLinFactNeighborY="3709">
        <dgm:presLayoutVars>
          <dgm:bulletEnabled val="1"/>
        </dgm:presLayoutVars>
      </dgm:prSet>
      <dgm:spPr/>
    </dgm:pt>
    <dgm:pt modelId="{5C5C0912-E4DE-4E42-8746-305DD8A6E30C}" type="pres">
      <dgm:prSet presAssocID="{2CAA42E4-8618-4FA0-95EC-13D6072ADD0F}" presName="spaceBetweenRectangles" presStyleCnt="0"/>
      <dgm:spPr/>
    </dgm:pt>
    <dgm:pt modelId="{253B4869-3103-4AD7-BADD-CB25C1A4C186}" type="pres">
      <dgm:prSet presAssocID="{AE9A1DB3-1F75-4A65-BEA2-BD43EDB73DF6}" presName="parentLin" presStyleCnt="0"/>
      <dgm:spPr/>
    </dgm:pt>
    <dgm:pt modelId="{DE12099D-31FA-4E50-95D5-339A54FAA518}" type="pres">
      <dgm:prSet presAssocID="{AE9A1DB3-1F75-4A65-BEA2-BD43EDB73DF6}" presName="parentLeftMargin" presStyleLbl="node1" presStyleIdx="0" presStyleCnt="2"/>
      <dgm:spPr/>
    </dgm:pt>
    <dgm:pt modelId="{41D7EC39-3CFC-400C-96E2-18BC6B8B7CC8}" type="pres">
      <dgm:prSet presAssocID="{AE9A1DB3-1F75-4A65-BEA2-BD43EDB73DF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1A99B29-D61C-4D85-925C-E2F0A013D659}" type="pres">
      <dgm:prSet presAssocID="{AE9A1DB3-1F75-4A65-BEA2-BD43EDB73DF6}" presName="negativeSpace" presStyleCnt="0"/>
      <dgm:spPr/>
    </dgm:pt>
    <dgm:pt modelId="{4DA48568-031D-4B25-9FE5-ACF3F8316A82}" type="pres">
      <dgm:prSet presAssocID="{AE9A1DB3-1F75-4A65-BEA2-BD43EDB73DF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DEA1E06-3CB4-4B67-8ABD-8B50BE93B6BE}" srcId="{AE9A1DB3-1F75-4A65-BEA2-BD43EDB73DF6}" destId="{50FA7ED3-C876-43E9-BBF5-735F0CBB00AE}" srcOrd="0" destOrd="0" parTransId="{47BF6CB9-BED0-4132-9602-71DF6640978E}" sibTransId="{C183B29A-B6EF-49B2-8F35-72BEE2FD4AF0}"/>
    <dgm:cxn modelId="{E0FB050F-1FB8-444A-A5EC-B61EF512E525}" srcId="{806AF119-DB18-4AA5-A4C7-606C0594B059}" destId="{29129297-32CC-49F9-889C-67FEF9AC8229}" srcOrd="0" destOrd="0" parTransId="{A286508C-A4B5-4876-BC22-259448130C91}" sibTransId="{2CAA42E4-8618-4FA0-95EC-13D6072ADD0F}"/>
    <dgm:cxn modelId="{57411311-E46A-4D79-99BE-57E25118E064}" srcId="{29129297-32CC-49F9-889C-67FEF9AC8229}" destId="{9E3B9335-5710-43FE-8D99-761D45823522}" srcOrd="0" destOrd="0" parTransId="{D7765FA8-4DC8-45EC-9074-BF6AFCA68520}" sibTransId="{B13F1565-2D72-40E9-B3F6-AF92D9F6D44F}"/>
    <dgm:cxn modelId="{26C05522-0A3C-420A-8795-F3F346BD1B9E}" type="presOf" srcId="{072A962B-A38E-4B0E-B8E0-9AB492E2B80D}" destId="{BF8C28E3-21D9-40F5-ABB2-B2332F71BCBF}" srcOrd="0" destOrd="3" presId="urn:microsoft.com/office/officeart/2005/8/layout/list1"/>
    <dgm:cxn modelId="{FF304B2D-BD55-478A-83D3-E5F6BD7AD521}" type="presOf" srcId="{29129297-32CC-49F9-889C-67FEF9AC8229}" destId="{B381720C-9EAB-40B1-A53A-BE6A24F4D2E5}" srcOrd="0" destOrd="0" presId="urn:microsoft.com/office/officeart/2005/8/layout/list1"/>
    <dgm:cxn modelId="{AF78573A-FC49-4D04-892F-F49F83BE2F02}" srcId="{29129297-32CC-49F9-889C-67FEF9AC8229}" destId="{467ADDFC-009A-4150-8730-3B601EFD22AF}" srcOrd="1" destOrd="0" parTransId="{51EB0F37-8C43-4D2A-98E1-C2106A3A7676}" sibTransId="{C8866B45-CE39-4297-AC6B-A0888224D434}"/>
    <dgm:cxn modelId="{19621167-6D4E-4DD1-991A-194DE1FFA084}" srcId="{AE9A1DB3-1F75-4A65-BEA2-BD43EDB73DF6}" destId="{7A8230AF-091D-4EE7-A23D-34C2DC823DDB}" srcOrd="2" destOrd="0" parTransId="{23A0F930-8C2C-42B7-B153-0B0B1D416E90}" sibTransId="{A53BCFF1-0AB6-497B-9E9A-446F4C20B47D}"/>
    <dgm:cxn modelId="{3726F36B-81B1-4D61-8BBE-242E05467AB9}" type="presOf" srcId="{806AF119-DB18-4AA5-A4C7-606C0594B059}" destId="{3C3DFFA1-967E-4236-946B-91259B291112}" srcOrd="0" destOrd="0" presId="urn:microsoft.com/office/officeart/2005/8/layout/list1"/>
    <dgm:cxn modelId="{9AEC5D83-427B-4429-8ACD-77D7BD610C2B}" type="presOf" srcId="{A4E51EAA-29CB-4C2C-9292-52801CAB26F9}" destId="{BF8C28E3-21D9-40F5-ABB2-B2332F71BCBF}" srcOrd="0" destOrd="2" presId="urn:microsoft.com/office/officeart/2005/8/layout/list1"/>
    <dgm:cxn modelId="{1E913F91-E53A-471B-9D3A-C4CD4BDA0BDD}" srcId="{806AF119-DB18-4AA5-A4C7-606C0594B059}" destId="{AE9A1DB3-1F75-4A65-BEA2-BD43EDB73DF6}" srcOrd="1" destOrd="0" parTransId="{C77C6825-DA70-4158-9F04-56E9080729D7}" sibTransId="{4A3327FC-4444-4AE0-8260-74FDCC66EE75}"/>
    <dgm:cxn modelId="{0C981896-7084-4B05-8A7B-A132788B8E56}" type="presOf" srcId="{467ADDFC-009A-4150-8730-3B601EFD22AF}" destId="{BF8C28E3-21D9-40F5-ABB2-B2332F71BCBF}" srcOrd="0" destOrd="1" presId="urn:microsoft.com/office/officeart/2005/8/layout/list1"/>
    <dgm:cxn modelId="{B8A81C98-8C69-491A-A7DC-87265FCAD9F5}" type="presOf" srcId="{29129297-32CC-49F9-889C-67FEF9AC8229}" destId="{D2960D78-A420-41C6-9C0B-12DCD13E0ED7}" srcOrd="1" destOrd="0" presId="urn:microsoft.com/office/officeart/2005/8/layout/list1"/>
    <dgm:cxn modelId="{3C7024A8-47E8-4C28-A351-F77FFED29D84}" srcId="{29129297-32CC-49F9-889C-67FEF9AC8229}" destId="{A4E51EAA-29CB-4C2C-9292-52801CAB26F9}" srcOrd="2" destOrd="0" parTransId="{2778C651-6070-4FD7-9DC6-17F55C932C56}" sibTransId="{2FFB73FC-A908-41BB-8939-342CCBF1FA37}"/>
    <dgm:cxn modelId="{B090F9A9-08CA-435F-806E-0816074039A0}" type="presOf" srcId="{AE9A1DB3-1F75-4A65-BEA2-BD43EDB73DF6}" destId="{41D7EC39-3CFC-400C-96E2-18BC6B8B7CC8}" srcOrd="1" destOrd="0" presId="urn:microsoft.com/office/officeart/2005/8/layout/list1"/>
    <dgm:cxn modelId="{4F14D2B6-3EEC-42B1-AD4B-574A3E26FF04}" srcId="{AE9A1DB3-1F75-4A65-BEA2-BD43EDB73DF6}" destId="{ED20D982-9B89-4188-933F-73B8DE7AEBC3}" srcOrd="1" destOrd="0" parTransId="{BC6DCC15-E057-44D8-8915-7D9AF2C2DF67}" sibTransId="{9412B68E-24CB-4DA8-8031-9B3B9B2196E0}"/>
    <dgm:cxn modelId="{CFF2B9D6-A4A9-4294-B166-353F50A8525C}" type="presOf" srcId="{7A8230AF-091D-4EE7-A23D-34C2DC823DDB}" destId="{4DA48568-031D-4B25-9FE5-ACF3F8316A82}" srcOrd="0" destOrd="2" presId="urn:microsoft.com/office/officeart/2005/8/layout/list1"/>
    <dgm:cxn modelId="{A1F809DC-5BAD-45E2-84BD-2AD4DDB5F210}" type="presOf" srcId="{ED20D982-9B89-4188-933F-73B8DE7AEBC3}" destId="{4DA48568-031D-4B25-9FE5-ACF3F8316A82}" srcOrd="0" destOrd="1" presId="urn:microsoft.com/office/officeart/2005/8/layout/list1"/>
    <dgm:cxn modelId="{4DB1CDE0-F6E6-4F21-904B-DC827E9642E5}" type="presOf" srcId="{AE9A1DB3-1F75-4A65-BEA2-BD43EDB73DF6}" destId="{DE12099D-31FA-4E50-95D5-339A54FAA518}" srcOrd="0" destOrd="0" presId="urn:microsoft.com/office/officeart/2005/8/layout/list1"/>
    <dgm:cxn modelId="{D29FB8E1-EEFA-4895-8719-8B1EAD3250B1}" srcId="{29129297-32CC-49F9-889C-67FEF9AC8229}" destId="{072A962B-A38E-4B0E-B8E0-9AB492E2B80D}" srcOrd="3" destOrd="0" parTransId="{37BE4F37-DE83-4FDF-9EF2-3CD98752A7CC}" sibTransId="{87B773E4-A65C-4204-9B47-095D0ACC4905}"/>
    <dgm:cxn modelId="{143C04EF-3BF3-474C-A971-A79164078720}" srcId="{AE9A1DB3-1F75-4A65-BEA2-BD43EDB73DF6}" destId="{FD12BD3C-0F49-448B-875B-35D366E47F4E}" srcOrd="3" destOrd="0" parTransId="{99B18117-00CC-4586-BE97-E76DA813AB2C}" sibTransId="{33B5C77D-F20C-4245-9E93-DBBF1CFA33C9}"/>
    <dgm:cxn modelId="{9DFD29F1-6660-45FD-BC7E-093968EF6D4A}" type="presOf" srcId="{9E3B9335-5710-43FE-8D99-761D45823522}" destId="{BF8C28E3-21D9-40F5-ABB2-B2332F71BCBF}" srcOrd="0" destOrd="0" presId="urn:microsoft.com/office/officeart/2005/8/layout/list1"/>
    <dgm:cxn modelId="{5DD482FC-3C76-462D-B377-65BF94563FC1}" type="presOf" srcId="{FD12BD3C-0F49-448B-875B-35D366E47F4E}" destId="{4DA48568-031D-4B25-9FE5-ACF3F8316A82}" srcOrd="0" destOrd="3" presId="urn:microsoft.com/office/officeart/2005/8/layout/list1"/>
    <dgm:cxn modelId="{CFC5CAFD-06E6-4BCD-B6F9-817BDC35A4DA}" type="presOf" srcId="{50FA7ED3-C876-43E9-BBF5-735F0CBB00AE}" destId="{4DA48568-031D-4B25-9FE5-ACF3F8316A82}" srcOrd="0" destOrd="0" presId="urn:microsoft.com/office/officeart/2005/8/layout/list1"/>
    <dgm:cxn modelId="{4C239ACF-1575-4EF0-AE63-23189EE2C38B}" type="presParOf" srcId="{3C3DFFA1-967E-4236-946B-91259B291112}" destId="{600C780F-3967-4AD8-BD80-167D19FAF1DD}" srcOrd="0" destOrd="0" presId="urn:microsoft.com/office/officeart/2005/8/layout/list1"/>
    <dgm:cxn modelId="{F98EE48F-1C9C-4BB1-8D4C-86D4A5426FA0}" type="presParOf" srcId="{600C780F-3967-4AD8-BD80-167D19FAF1DD}" destId="{B381720C-9EAB-40B1-A53A-BE6A24F4D2E5}" srcOrd="0" destOrd="0" presId="urn:microsoft.com/office/officeart/2005/8/layout/list1"/>
    <dgm:cxn modelId="{DEFB89BF-12E4-4866-9167-F8D11EB802C5}" type="presParOf" srcId="{600C780F-3967-4AD8-BD80-167D19FAF1DD}" destId="{D2960D78-A420-41C6-9C0B-12DCD13E0ED7}" srcOrd="1" destOrd="0" presId="urn:microsoft.com/office/officeart/2005/8/layout/list1"/>
    <dgm:cxn modelId="{C043E4F4-7EB5-498D-876F-3F57FCF2FCA2}" type="presParOf" srcId="{3C3DFFA1-967E-4236-946B-91259B291112}" destId="{1CC185E0-D259-4010-B3C4-62FBEC27C1AD}" srcOrd="1" destOrd="0" presId="urn:microsoft.com/office/officeart/2005/8/layout/list1"/>
    <dgm:cxn modelId="{47858F1B-3F94-4662-9B83-11CDF9851097}" type="presParOf" srcId="{3C3DFFA1-967E-4236-946B-91259B291112}" destId="{BF8C28E3-21D9-40F5-ABB2-B2332F71BCBF}" srcOrd="2" destOrd="0" presId="urn:microsoft.com/office/officeart/2005/8/layout/list1"/>
    <dgm:cxn modelId="{9B0EA1F7-5E69-4083-B0C6-9DDE0DE83608}" type="presParOf" srcId="{3C3DFFA1-967E-4236-946B-91259B291112}" destId="{5C5C0912-E4DE-4E42-8746-305DD8A6E30C}" srcOrd="3" destOrd="0" presId="urn:microsoft.com/office/officeart/2005/8/layout/list1"/>
    <dgm:cxn modelId="{D5BD302B-E0B9-49F4-9EC8-C1F8C2D421F2}" type="presParOf" srcId="{3C3DFFA1-967E-4236-946B-91259B291112}" destId="{253B4869-3103-4AD7-BADD-CB25C1A4C186}" srcOrd="4" destOrd="0" presId="urn:microsoft.com/office/officeart/2005/8/layout/list1"/>
    <dgm:cxn modelId="{D8379C40-AE98-48AF-A054-D4D79D1AA95C}" type="presParOf" srcId="{253B4869-3103-4AD7-BADD-CB25C1A4C186}" destId="{DE12099D-31FA-4E50-95D5-339A54FAA518}" srcOrd="0" destOrd="0" presId="urn:microsoft.com/office/officeart/2005/8/layout/list1"/>
    <dgm:cxn modelId="{1BD9F762-90AD-49F3-A228-CD0747540640}" type="presParOf" srcId="{253B4869-3103-4AD7-BADD-CB25C1A4C186}" destId="{41D7EC39-3CFC-400C-96E2-18BC6B8B7CC8}" srcOrd="1" destOrd="0" presId="urn:microsoft.com/office/officeart/2005/8/layout/list1"/>
    <dgm:cxn modelId="{1E393204-8824-4324-9ED7-60CFAD98D681}" type="presParOf" srcId="{3C3DFFA1-967E-4236-946B-91259B291112}" destId="{E1A99B29-D61C-4D85-925C-E2F0A013D659}" srcOrd="5" destOrd="0" presId="urn:microsoft.com/office/officeart/2005/8/layout/list1"/>
    <dgm:cxn modelId="{418A1A90-BFCF-40CB-92B1-C8F74CA28DBC}" type="presParOf" srcId="{3C3DFFA1-967E-4236-946B-91259B291112}" destId="{4DA48568-031D-4B25-9FE5-ACF3F8316A8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BF1242D-7DF8-4005-96B3-EFC6ED9F3B1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D289B-1955-4BC5-AFBC-55091B11A7B5}">
      <dgm:prSet phldrT="[Text]"/>
      <dgm:spPr/>
      <dgm:t>
        <a:bodyPr/>
        <a:lstStyle/>
        <a:p>
          <a:r>
            <a:rPr lang="en-US" dirty="0"/>
            <a:t>Clinical care occurs</a:t>
          </a:r>
        </a:p>
      </dgm:t>
    </dgm:pt>
    <dgm:pt modelId="{687DF580-00E2-45CB-95B1-4458F4882D1E}" type="parTrans" cxnId="{CBE69B4F-F303-47B6-9591-01727E6079E5}">
      <dgm:prSet/>
      <dgm:spPr/>
      <dgm:t>
        <a:bodyPr/>
        <a:lstStyle/>
        <a:p>
          <a:endParaRPr lang="en-US"/>
        </a:p>
      </dgm:t>
    </dgm:pt>
    <dgm:pt modelId="{9A5AECCA-0B32-4F95-A60C-C94F911C8445}" type="sibTrans" cxnId="{CBE69B4F-F303-47B6-9591-01727E6079E5}">
      <dgm:prSet/>
      <dgm:spPr/>
      <dgm:t>
        <a:bodyPr/>
        <a:lstStyle/>
        <a:p>
          <a:endParaRPr lang="en-US"/>
        </a:p>
      </dgm:t>
    </dgm:pt>
    <dgm:pt modelId="{B2AE3DF2-DAFE-46A7-9286-0E94979D5F7F}">
      <dgm:prSet phldrT="[Text]"/>
      <dgm:spPr/>
      <dgm:t>
        <a:bodyPr/>
        <a:lstStyle/>
        <a:p>
          <a:r>
            <a:rPr lang="en-US" b="0" dirty="0"/>
            <a:t>Measurement</a:t>
          </a:r>
        </a:p>
      </dgm:t>
    </dgm:pt>
    <dgm:pt modelId="{75652384-5816-4B11-8B40-9282F3D61D8B}" type="parTrans" cxnId="{AD3166B6-5D1C-459E-8F48-C1D0731CAB94}">
      <dgm:prSet/>
      <dgm:spPr/>
      <dgm:t>
        <a:bodyPr/>
        <a:lstStyle/>
        <a:p>
          <a:endParaRPr lang="en-US"/>
        </a:p>
      </dgm:t>
    </dgm:pt>
    <dgm:pt modelId="{4085798F-4AA9-45C9-A084-BDBDD54C6CEA}" type="sibTrans" cxnId="{AD3166B6-5D1C-459E-8F48-C1D0731CAB94}">
      <dgm:prSet/>
      <dgm:spPr/>
      <dgm:t>
        <a:bodyPr/>
        <a:lstStyle/>
        <a:p>
          <a:endParaRPr lang="en-US"/>
        </a:p>
      </dgm:t>
    </dgm:pt>
    <dgm:pt modelId="{537389E2-D4FC-4687-A179-44D4FA707F86}">
      <dgm:prSet phldrT="[Text]"/>
      <dgm:spPr/>
      <dgm:t>
        <a:bodyPr/>
        <a:lstStyle/>
        <a:p>
          <a:r>
            <a:rPr lang="en-US" b="0" dirty="0"/>
            <a:t>Scoring Algorithm</a:t>
          </a:r>
        </a:p>
      </dgm:t>
    </dgm:pt>
    <dgm:pt modelId="{F2617552-74D6-4BA0-8447-60A6AF5A0314}" type="parTrans" cxnId="{9FFB268E-1F22-4DE4-B824-86CCB1ACB118}">
      <dgm:prSet/>
      <dgm:spPr/>
      <dgm:t>
        <a:bodyPr/>
        <a:lstStyle/>
        <a:p>
          <a:endParaRPr lang="en-US"/>
        </a:p>
      </dgm:t>
    </dgm:pt>
    <dgm:pt modelId="{BC8F5D3D-44BD-4364-B863-1E09DC03C730}" type="sibTrans" cxnId="{9FFB268E-1F22-4DE4-B824-86CCB1ACB118}">
      <dgm:prSet/>
      <dgm:spPr/>
      <dgm:t>
        <a:bodyPr/>
        <a:lstStyle/>
        <a:p>
          <a:endParaRPr lang="en-US"/>
        </a:p>
      </dgm:t>
    </dgm:pt>
    <dgm:pt modelId="{AC219B45-EF44-49B4-8D2D-5AA1899AF75A}">
      <dgm:prSet phldrT="[Text]"/>
      <dgm:spPr/>
      <dgm:t>
        <a:bodyPr/>
        <a:lstStyle/>
        <a:p>
          <a:r>
            <a:rPr lang="en-US" b="0" i="1" dirty="0"/>
            <a:t>Payment Adjustment</a:t>
          </a:r>
        </a:p>
      </dgm:t>
    </dgm:pt>
    <dgm:pt modelId="{86B3779A-21D4-4608-A024-71780E88E81D}" type="parTrans" cxnId="{829E73DC-370E-4CD4-A3E3-D10E028C1B90}">
      <dgm:prSet/>
      <dgm:spPr/>
      <dgm:t>
        <a:bodyPr/>
        <a:lstStyle/>
        <a:p>
          <a:endParaRPr lang="en-US"/>
        </a:p>
      </dgm:t>
    </dgm:pt>
    <dgm:pt modelId="{E51F867F-28DA-4BA1-8D43-88B88DE87D80}" type="sibTrans" cxnId="{829E73DC-370E-4CD4-A3E3-D10E028C1B90}">
      <dgm:prSet/>
      <dgm:spPr/>
      <dgm:t>
        <a:bodyPr/>
        <a:lstStyle/>
        <a:p>
          <a:endParaRPr lang="en-US"/>
        </a:p>
      </dgm:t>
    </dgm:pt>
    <dgm:pt modelId="{6F504C7F-EFDC-4B79-AA0E-8A7187956578}" type="pres">
      <dgm:prSet presAssocID="{5BF1242D-7DF8-4005-96B3-EFC6ED9F3B1E}" presName="CompostProcess" presStyleCnt="0">
        <dgm:presLayoutVars>
          <dgm:dir/>
          <dgm:resizeHandles val="exact"/>
        </dgm:presLayoutVars>
      </dgm:prSet>
      <dgm:spPr/>
    </dgm:pt>
    <dgm:pt modelId="{E72D184D-0ED7-4178-B288-CC39D9B42E99}" type="pres">
      <dgm:prSet presAssocID="{5BF1242D-7DF8-4005-96B3-EFC6ED9F3B1E}" presName="arrow" presStyleLbl="bgShp" presStyleIdx="0" presStyleCnt="1"/>
      <dgm:spPr/>
    </dgm:pt>
    <dgm:pt modelId="{48793567-898A-409D-A71D-3543FA9C9603}" type="pres">
      <dgm:prSet presAssocID="{5BF1242D-7DF8-4005-96B3-EFC6ED9F3B1E}" presName="linearProcess" presStyleCnt="0"/>
      <dgm:spPr/>
    </dgm:pt>
    <dgm:pt modelId="{95A5FAEC-E065-43CF-B38D-62E545BA393B}" type="pres">
      <dgm:prSet presAssocID="{C16D289B-1955-4BC5-AFBC-55091B11A7B5}" presName="textNode" presStyleLbl="node1" presStyleIdx="0" presStyleCnt="4">
        <dgm:presLayoutVars>
          <dgm:bulletEnabled val="1"/>
        </dgm:presLayoutVars>
      </dgm:prSet>
      <dgm:spPr/>
    </dgm:pt>
    <dgm:pt modelId="{6323C52E-BFD8-457D-BE20-C060321611C7}" type="pres">
      <dgm:prSet presAssocID="{9A5AECCA-0B32-4F95-A60C-C94F911C8445}" presName="sibTrans" presStyleCnt="0"/>
      <dgm:spPr/>
    </dgm:pt>
    <dgm:pt modelId="{400DA284-907F-459D-A0EB-590A3B42C5AF}" type="pres">
      <dgm:prSet presAssocID="{B2AE3DF2-DAFE-46A7-9286-0E94979D5F7F}" presName="textNode" presStyleLbl="node1" presStyleIdx="1" presStyleCnt="4">
        <dgm:presLayoutVars>
          <dgm:bulletEnabled val="1"/>
        </dgm:presLayoutVars>
      </dgm:prSet>
      <dgm:spPr/>
    </dgm:pt>
    <dgm:pt modelId="{7AF7A49D-BBA0-4677-BD78-0BDBF89ADFBE}" type="pres">
      <dgm:prSet presAssocID="{4085798F-4AA9-45C9-A084-BDBDD54C6CEA}" presName="sibTrans" presStyleCnt="0"/>
      <dgm:spPr/>
    </dgm:pt>
    <dgm:pt modelId="{EA88028C-7510-4073-A4C8-ADCFAAE3A2CA}" type="pres">
      <dgm:prSet presAssocID="{537389E2-D4FC-4687-A179-44D4FA707F86}" presName="textNode" presStyleLbl="node1" presStyleIdx="2" presStyleCnt="4">
        <dgm:presLayoutVars>
          <dgm:bulletEnabled val="1"/>
        </dgm:presLayoutVars>
      </dgm:prSet>
      <dgm:spPr/>
    </dgm:pt>
    <dgm:pt modelId="{FA11DD3F-451B-4FEC-A190-FA80A76D174E}" type="pres">
      <dgm:prSet presAssocID="{BC8F5D3D-44BD-4364-B863-1E09DC03C730}" presName="sibTrans" presStyleCnt="0"/>
      <dgm:spPr/>
    </dgm:pt>
    <dgm:pt modelId="{3A4711CC-7A97-4F80-B79B-8B7C813775DC}" type="pres">
      <dgm:prSet presAssocID="{AC219B45-EF44-49B4-8D2D-5AA1899AF75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F11215C-16E6-41DF-BF22-2840E4ABC77A}" type="presOf" srcId="{AC219B45-EF44-49B4-8D2D-5AA1899AF75A}" destId="{3A4711CC-7A97-4F80-B79B-8B7C813775DC}" srcOrd="0" destOrd="0" presId="urn:microsoft.com/office/officeart/2005/8/layout/hProcess9"/>
    <dgm:cxn modelId="{8C66F168-6E79-4FF1-A2C1-62A4CA08DDDA}" type="presOf" srcId="{537389E2-D4FC-4687-A179-44D4FA707F86}" destId="{EA88028C-7510-4073-A4C8-ADCFAAE3A2CA}" srcOrd="0" destOrd="0" presId="urn:microsoft.com/office/officeart/2005/8/layout/hProcess9"/>
    <dgm:cxn modelId="{CBE69B4F-F303-47B6-9591-01727E6079E5}" srcId="{5BF1242D-7DF8-4005-96B3-EFC6ED9F3B1E}" destId="{C16D289B-1955-4BC5-AFBC-55091B11A7B5}" srcOrd="0" destOrd="0" parTransId="{687DF580-00E2-45CB-95B1-4458F4882D1E}" sibTransId="{9A5AECCA-0B32-4F95-A60C-C94F911C8445}"/>
    <dgm:cxn modelId="{9FFB268E-1F22-4DE4-B824-86CCB1ACB118}" srcId="{5BF1242D-7DF8-4005-96B3-EFC6ED9F3B1E}" destId="{537389E2-D4FC-4687-A179-44D4FA707F86}" srcOrd="2" destOrd="0" parTransId="{F2617552-74D6-4BA0-8447-60A6AF5A0314}" sibTransId="{BC8F5D3D-44BD-4364-B863-1E09DC03C730}"/>
    <dgm:cxn modelId="{65A7E78F-DF38-4522-9398-13BFB61E8EA7}" type="presOf" srcId="{B2AE3DF2-DAFE-46A7-9286-0E94979D5F7F}" destId="{400DA284-907F-459D-A0EB-590A3B42C5AF}" srcOrd="0" destOrd="0" presId="urn:microsoft.com/office/officeart/2005/8/layout/hProcess9"/>
    <dgm:cxn modelId="{AD3166B6-5D1C-459E-8F48-C1D0731CAB94}" srcId="{5BF1242D-7DF8-4005-96B3-EFC6ED9F3B1E}" destId="{B2AE3DF2-DAFE-46A7-9286-0E94979D5F7F}" srcOrd="1" destOrd="0" parTransId="{75652384-5816-4B11-8B40-9282F3D61D8B}" sibTransId="{4085798F-4AA9-45C9-A084-BDBDD54C6CEA}"/>
    <dgm:cxn modelId="{02E602BE-FD16-43A7-B6CE-3BB4B4A4B489}" type="presOf" srcId="{5BF1242D-7DF8-4005-96B3-EFC6ED9F3B1E}" destId="{6F504C7F-EFDC-4B79-AA0E-8A7187956578}" srcOrd="0" destOrd="0" presId="urn:microsoft.com/office/officeart/2005/8/layout/hProcess9"/>
    <dgm:cxn modelId="{85F947CF-AD74-4D3B-AD8D-1C31D6E7F3EF}" type="presOf" srcId="{C16D289B-1955-4BC5-AFBC-55091B11A7B5}" destId="{95A5FAEC-E065-43CF-B38D-62E545BA393B}" srcOrd="0" destOrd="0" presId="urn:microsoft.com/office/officeart/2005/8/layout/hProcess9"/>
    <dgm:cxn modelId="{829E73DC-370E-4CD4-A3E3-D10E028C1B90}" srcId="{5BF1242D-7DF8-4005-96B3-EFC6ED9F3B1E}" destId="{AC219B45-EF44-49B4-8D2D-5AA1899AF75A}" srcOrd="3" destOrd="0" parTransId="{86B3779A-21D4-4608-A024-71780E88E81D}" sibTransId="{E51F867F-28DA-4BA1-8D43-88B88DE87D80}"/>
    <dgm:cxn modelId="{E35E7D08-A738-4126-8DCD-023FCF555854}" type="presParOf" srcId="{6F504C7F-EFDC-4B79-AA0E-8A7187956578}" destId="{E72D184D-0ED7-4178-B288-CC39D9B42E99}" srcOrd="0" destOrd="0" presId="urn:microsoft.com/office/officeart/2005/8/layout/hProcess9"/>
    <dgm:cxn modelId="{E71BD867-718C-4BA7-A8F2-1ED0B4B78E6F}" type="presParOf" srcId="{6F504C7F-EFDC-4B79-AA0E-8A7187956578}" destId="{48793567-898A-409D-A71D-3543FA9C9603}" srcOrd="1" destOrd="0" presId="urn:microsoft.com/office/officeart/2005/8/layout/hProcess9"/>
    <dgm:cxn modelId="{647C13ED-F003-4DCC-8E98-865E9824D877}" type="presParOf" srcId="{48793567-898A-409D-A71D-3543FA9C9603}" destId="{95A5FAEC-E065-43CF-B38D-62E545BA393B}" srcOrd="0" destOrd="0" presId="urn:microsoft.com/office/officeart/2005/8/layout/hProcess9"/>
    <dgm:cxn modelId="{08A3A4AF-2843-4153-8609-213A70D244DE}" type="presParOf" srcId="{48793567-898A-409D-A71D-3543FA9C9603}" destId="{6323C52E-BFD8-457D-BE20-C060321611C7}" srcOrd="1" destOrd="0" presId="urn:microsoft.com/office/officeart/2005/8/layout/hProcess9"/>
    <dgm:cxn modelId="{8BA542A2-5CA7-4895-A971-4C83067B0DA1}" type="presParOf" srcId="{48793567-898A-409D-A71D-3543FA9C9603}" destId="{400DA284-907F-459D-A0EB-590A3B42C5AF}" srcOrd="2" destOrd="0" presId="urn:microsoft.com/office/officeart/2005/8/layout/hProcess9"/>
    <dgm:cxn modelId="{DA3D71B6-5C59-4BCC-8815-FC5E10B25DCC}" type="presParOf" srcId="{48793567-898A-409D-A71D-3543FA9C9603}" destId="{7AF7A49D-BBA0-4677-BD78-0BDBF89ADFBE}" srcOrd="3" destOrd="0" presId="urn:microsoft.com/office/officeart/2005/8/layout/hProcess9"/>
    <dgm:cxn modelId="{2F1A158B-9D25-40A8-A447-BBCACCB6B135}" type="presParOf" srcId="{48793567-898A-409D-A71D-3543FA9C9603}" destId="{EA88028C-7510-4073-A4C8-ADCFAAE3A2CA}" srcOrd="4" destOrd="0" presId="urn:microsoft.com/office/officeart/2005/8/layout/hProcess9"/>
    <dgm:cxn modelId="{DD4D5C3F-10E8-4049-92D1-12537C7E4119}" type="presParOf" srcId="{48793567-898A-409D-A71D-3543FA9C9603}" destId="{FA11DD3F-451B-4FEC-A190-FA80A76D174E}" srcOrd="5" destOrd="0" presId="urn:microsoft.com/office/officeart/2005/8/layout/hProcess9"/>
    <dgm:cxn modelId="{2D1837DA-BCE6-4AA6-A937-AB03749AAAD5}" type="presParOf" srcId="{48793567-898A-409D-A71D-3543FA9C9603}" destId="{3A4711CC-7A97-4F80-B79B-8B7C813775D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5CC40B3-5C6A-411B-84A8-E53EFD166966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03D73B-435C-424E-AA4D-733936C32D19}">
      <dgm:prSet phldrT="[Text]"/>
      <dgm:spPr/>
      <dgm:t>
        <a:bodyPr/>
        <a:lstStyle/>
        <a:p>
          <a:r>
            <a:rPr lang="en-US" b="1" dirty="0"/>
            <a:t>Moving target</a:t>
          </a:r>
        </a:p>
      </dgm:t>
    </dgm:pt>
    <dgm:pt modelId="{6DA90802-55A7-4F13-840A-70FF385EF3AD}" type="parTrans" cxnId="{48526AF9-9487-4B31-93C4-DAADD1F2599B}">
      <dgm:prSet/>
      <dgm:spPr/>
      <dgm:t>
        <a:bodyPr/>
        <a:lstStyle/>
        <a:p>
          <a:endParaRPr lang="en-US"/>
        </a:p>
      </dgm:t>
    </dgm:pt>
    <dgm:pt modelId="{F5C2F07F-A46C-49E3-A6D0-D8ADBCD006C4}" type="sibTrans" cxnId="{48526AF9-9487-4B31-93C4-DAADD1F2599B}">
      <dgm:prSet/>
      <dgm:spPr/>
      <dgm:t>
        <a:bodyPr/>
        <a:lstStyle/>
        <a:p>
          <a:endParaRPr lang="en-US"/>
        </a:p>
      </dgm:t>
    </dgm:pt>
    <dgm:pt modelId="{34E0F4DC-FE0F-4CF0-95C6-FEC2AD752BCD}">
      <dgm:prSet phldrT="[Text]"/>
      <dgm:spPr/>
      <dgm:t>
        <a:bodyPr/>
        <a:lstStyle/>
        <a:p>
          <a:r>
            <a:rPr lang="en-US" b="1" dirty="0"/>
            <a:t>Measures</a:t>
          </a:r>
          <a:r>
            <a:rPr lang="en-US" dirty="0"/>
            <a:t> are updated by measure stewards</a:t>
          </a:r>
        </a:p>
      </dgm:t>
    </dgm:pt>
    <dgm:pt modelId="{BAB8DD49-ED04-4F51-9E14-719CBF5BA082}" type="parTrans" cxnId="{893680EB-EB1D-4D17-9459-A9CCE4231A4D}">
      <dgm:prSet/>
      <dgm:spPr/>
      <dgm:t>
        <a:bodyPr/>
        <a:lstStyle/>
        <a:p>
          <a:endParaRPr lang="en-US"/>
        </a:p>
      </dgm:t>
    </dgm:pt>
    <dgm:pt modelId="{9FC24FDE-4939-40A2-932E-23FE23FBA3BF}" type="sibTrans" cxnId="{893680EB-EB1D-4D17-9459-A9CCE4231A4D}">
      <dgm:prSet/>
      <dgm:spPr/>
      <dgm:t>
        <a:bodyPr/>
        <a:lstStyle/>
        <a:p>
          <a:endParaRPr lang="en-US"/>
        </a:p>
      </dgm:t>
    </dgm:pt>
    <dgm:pt modelId="{CC8E78AD-EBF1-48E4-AAC2-82F8FE742470}">
      <dgm:prSet phldrT="[Text]"/>
      <dgm:spPr/>
      <dgm:t>
        <a:bodyPr/>
        <a:lstStyle/>
        <a:p>
          <a:r>
            <a:rPr lang="en-US" b="1" dirty="0"/>
            <a:t>Policy</a:t>
          </a:r>
          <a:r>
            <a:rPr lang="en-US" b="0" dirty="0"/>
            <a:t> is updated on an annual basis</a:t>
          </a:r>
          <a:endParaRPr lang="en-US" b="1" dirty="0"/>
        </a:p>
      </dgm:t>
    </dgm:pt>
    <dgm:pt modelId="{BBDF2DEC-E2F7-4C9A-AC3A-BC1ABD72D3EB}" type="parTrans" cxnId="{278192F2-4FAB-4758-9BC7-51D8A140774A}">
      <dgm:prSet/>
      <dgm:spPr/>
      <dgm:t>
        <a:bodyPr/>
        <a:lstStyle/>
        <a:p>
          <a:endParaRPr lang="en-US"/>
        </a:p>
      </dgm:t>
    </dgm:pt>
    <dgm:pt modelId="{902D85A2-D79B-46D9-913D-30A7BBE3E28B}" type="sibTrans" cxnId="{278192F2-4FAB-4758-9BC7-51D8A140774A}">
      <dgm:prSet/>
      <dgm:spPr/>
      <dgm:t>
        <a:bodyPr/>
        <a:lstStyle/>
        <a:p>
          <a:endParaRPr lang="en-US"/>
        </a:p>
      </dgm:t>
    </dgm:pt>
    <dgm:pt modelId="{D049C736-F860-41A5-9289-5C57D77D378B}">
      <dgm:prSet phldrT="[Text]"/>
      <dgm:spPr/>
      <dgm:t>
        <a:bodyPr/>
        <a:lstStyle/>
        <a:p>
          <a:r>
            <a:rPr lang="en-US" b="1" dirty="0"/>
            <a:t>Other hospitals</a:t>
          </a:r>
          <a:r>
            <a:rPr lang="en-US" b="0" dirty="0"/>
            <a:t> in the programs are working on the same program </a:t>
          </a:r>
          <a:endParaRPr lang="en-US" b="1" dirty="0"/>
        </a:p>
      </dgm:t>
    </dgm:pt>
    <dgm:pt modelId="{818762B6-252F-42E2-84E3-3E60B40550BD}" type="parTrans" cxnId="{358E5F0D-69CC-4939-B9E7-939D9B0B0739}">
      <dgm:prSet/>
      <dgm:spPr/>
      <dgm:t>
        <a:bodyPr/>
        <a:lstStyle/>
        <a:p>
          <a:endParaRPr lang="en-US"/>
        </a:p>
      </dgm:t>
    </dgm:pt>
    <dgm:pt modelId="{68593E9E-ABF3-439A-A491-C02000C9CF1D}" type="sibTrans" cxnId="{358E5F0D-69CC-4939-B9E7-939D9B0B0739}">
      <dgm:prSet/>
      <dgm:spPr/>
      <dgm:t>
        <a:bodyPr/>
        <a:lstStyle/>
        <a:p>
          <a:endParaRPr lang="en-US"/>
        </a:p>
      </dgm:t>
    </dgm:pt>
    <dgm:pt modelId="{9F5EE7BD-E3BD-4B63-B706-D6839CB43D96}" type="pres">
      <dgm:prSet presAssocID="{85CC40B3-5C6A-411B-84A8-E53EFD166966}" presName="linear" presStyleCnt="0">
        <dgm:presLayoutVars>
          <dgm:dir/>
          <dgm:animLvl val="lvl"/>
          <dgm:resizeHandles val="exact"/>
        </dgm:presLayoutVars>
      </dgm:prSet>
      <dgm:spPr/>
    </dgm:pt>
    <dgm:pt modelId="{78379E43-41B5-45B0-9B83-F67A71C4B2FA}" type="pres">
      <dgm:prSet presAssocID="{5B03D73B-435C-424E-AA4D-733936C32D19}" presName="parentLin" presStyleCnt="0"/>
      <dgm:spPr/>
    </dgm:pt>
    <dgm:pt modelId="{33EDECFC-0D80-4510-A7A8-306D064EB8F7}" type="pres">
      <dgm:prSet presAssocID="{5B03D73B-435C-424E-AA4D-733936C32D19}" presName="parentLeftMargin" presStyleLbl="node1" presStyleIdx="0" presStyleCnt="1"/>
      <dgm:spPr/>
    </dgm:pt>
    <dgm:pt modelId="{D82B51B4-0CA3-4E41-9A03-BDC99A3E86D9}" type="pres">
      <dgm:prSet presAssocID="{5B03D73B-435C-424E-AA4D-733936C32D1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DAA6544-C14B-4C30-9D02-013250863480}" type="pres">
      <dgm:prSet presAssocID="{5B03D73B-435C-424E-AA4D-733936C32D19}" presName="negativeSpace" presStyleCnt="0"/>
      <dgm:spPr/>
    </dgm:pt>
    <dgm:pt modelId="{67801432-5BB7-4506-8B9F-BFB71187AB96}" type="pres">
      <dgm:prSet presAssocID="{5B03D73B-435C-424E-AA4D-733936C32D19}" presName="childText" presStyleLbl="conFgAcc1" presStyleIdx="0" presStyleCnt="1" custLinFactNeighborX="-9402" custLinFactNeighborY="-8573">
        <dgm:presLayoutVars>
          <dgm:bulletEnabled val="1"/>
        </dgm:presLayoutVars>
      </dgm:prSet>
      <dgm:spPr/>
    </dgm:pt>
  </dgm:ptLst>
  <dgm:cxnLst>
    <dgm:cxn modelId="{358E5F0D-69CC-4939-B9E7-939D9B0B0739}" srcId="{5B03D73B-435C-424E-AA4D-733936C32D19}" destId="{D049C736-F860-41A5-9289-5C57D77D378B}" srcOrd="2" destOrd="0" parTransId="{818762B6-252F-42E2-84E3-3E60B40550BD}" sibTransId="{68593E9E-ABF3-439A-A491-C02000C9CF1D}"/>
    <dgm:cxn modelId="{B399A430-0EEB-4774-B224-5E366525861E}" type="presOf" srcId="{85CC40B3-5C6A-411B-84A8-E53EFD166966}" destId="{9F5EE7BD-E3BD-4B63-B706-D6839CB43D96}" srcOrd="0" destOrd="0" presId="urn:microsoft.com/office/officeart/2005/8/layout/list1"/>
    <dgm:cxn modelId="{FC31423D-16E6-40D8-A2E8-0ED96C3DFA17}" type="presOf" srcId="{5B03D73B-435C-424E-AA4D-733936C32D19}" destId="{33EDECFC-0D80-4510-A7A8-306D064EB8F7}" srcOrd="0" destOrd="0" presId="urn:microsoft.com/office/officeart/2005/8/layout/list1"/>
    <dgm:cxn modelId="{1BD93180-86D2-486B-B3F5-2E4272A68111}" type="presOf" srcId="{34E0F4DC-FE0F-4CF0-95C6-FEC2AD752BCD}" destId="{67801432-5BB7-4506-8B9F-BFB71187AB96}" srcOrd="0" destOrd="0" presId="urn:microsoft.com/office/officeart/2005/8/layout/list1"/>
    <dgm:cxn modelId="{DB468F96-BEDA-466D-B9D0-645FE4925418}" type="presOf" srcId="{CC8E78AD-EBF1-48E4-AAC2-82F8FE742470}" destId="{67801432-5BB7-4506-8B9F-BFB71187AB96}" srcOrd="0" destOrd="1" presId="urn:microsoft.com/office/officeart/2005/8/layout/list1"/>
    <dgm:cxn modelId="{D59874BB-E0BC-4401-9732-8AE99814A478}" type="presOf" srcId="{D049C736-F860-41A5-9289-5C57D77D378B}" destId="{67801432-5BB7-4506-8B9F-BFB71187AB96}" srcOrd="0" destOrd="2" presId="urn:microsoft.com/office/officeart/2005/8/layout/list1"/>
    <dgm:cxn modelId="{B79B0CC4-BC39-4BA2-89FD-BD4C74246C28}" type="presOf" srcId="{5B03D73B-435C-424E-AA4D-733936C32D19}" destId="{D82B51B4-0CA3-4E41-9A03-BDC99A3E86D9}" srcOrd="1" destOrd="0" presId="urn:microsoft.com/office/officeart/2005/8/layout/list1"/>
    <dgm:cxn modelId="{893680EB-EB1D-4D17-9459-A9CCE4231A4D}" srcId="{5B03D73B-435C-424E-AA4D-733936C32D19}" destId="{34E0F4DC-FE0F-4CF0-95C6-FEC2AD752BCD}" srcOrd="0" destOrd="0" parTransId="{BAB8DD49-ED04-4F51-9E14-719CBF5BA082}" sibTransId="{9FC24FDE-4939-40A2-932E-23FE23FBA3BF}"/>
    <dgm:cxn modelId="{278192F2-4FAB-4758-9BC7-51D8A140774A}" srcId="{5B03D73B-435C-424E-AA4D-733936C32D19}" destId="{CC8E78AD-EBF1-48E4-AAC2-82F8FE742470}" srcOrd="1" destOrd="0" parTransId="{BBDF2DEC-E2F7-4C9A-AC3A-BC1ABD72D3EB}" sibTransId="{902D85A2-D79B-46D9-913D-30A7BBE3E28B}"/>
    <dgm:cxn modelId="{48526AF9-9487-4B31-93C4-DAADD1F2599B}" srcId="{85CC40B3-5C6A-411B-84A8-E53EFD166966}" destId="{5B03D73B-435C-424E-AA4D-733936C32D19}" srcOrd="0" destOrd="0" parTransId="{6DA90802-55A7-4F13-840A-70FF385EF3AD}" sibTransId="{F5C2F07F-A46C-49E3-A6D0-D8ADBCD006C4}"/>
    <dgm:cxn modelId="{FAF9AFE2-779F-4413-84D6-DC172B09591E}" type="presParOf" srcId="{9F5EE7BD-E3BD-4B63-B706-D6839CB43D96}" destId="{78379E43-41B5-45B0-9B83-F67A71C4B2FA}" srcOrd="0" destOrd="0" presId="urn:microsoft.com/office/officeart/2005/8/layout/list1"/>
    <dgm:cxn modelId="{597422AD-FEF4-48E1-B212-5FB8AC7C03AD}" type="presParOf" srcId="{78379E43-41B5-45B0-9B83-F67A71C4B2FA}" destId="{33EDECFC-0D80-4510-A7A8-306D064EB8F7}" srcOrd="0" destOrd="0" presId="urn:microsoft.com/office/officeart/2005/8/layout/list1"/>
    <dgm:cxn modelId="{6925B626-9D96-442F-97CC-CE80E4E06A04}" type="presParOf" srcId="{78379E43-41B5-45B0-9B83-F67A71C4B2FA}" destId="{D82B51B4-0CA3-4E41-9A03-BDC99A3E86D9}" srcOrd="1" destOrd="0" presId="urn:microsoft.com/office/officeart/2005/8/layout/list1"/>
    <dgm:cxn modelId="{56782257-CF86-44ED-A631-4072C7752958}" type="presParOf" srcId="{9F5EE7BD-E3BD-4B63-B706-D6839CB43D96}" destId="{BDAA6544-C14B-4C30-9D02-013250863480}" srcOrd="1" destOrd="0" presId="urn:microsoft.com/office/officeart/2005/8/layout/list1"/>
    <dgm:cxn modelId="{8374F935-78BF-44E8-9750-488306907A66}" type="presParOf" srcId="{9F5EE7BD-E3BD-4B63-B706-D6839CB43D96}" destId="{67801432-5BB7-4506-8B9F-BFB71187AB9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5CC40B3-5C6A-411B-84A8-E53EFD166966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03D73B-435C-424E-AA4D-733936C32D19}">
      <dgm:prSet phldrT="[Text]"/>
      <dgm:spPr/>
      <dgm:t>
        <a:bodyPr/>
        <a:lstStyle/>
        <a:p>
          <a:r>
            <a:rPr lang="en-US" b="1" dirty="0"/>
            <a:t>Data period</a:t>
          </a:r>
        </a:p>
      </dgm:t>
    </dgm:pt>
    <dgm:pt modelId="{6DA90802-55A7-4F13-840A-70FF385EF3AD}" type="parTrans" cxnId="{48526AF9-9487-4B31-93C4-DAADD1F2599B}">
      <dgm:prSet/>
      <dgm:spPr/>
      <dgm:t>
        <a:bodyPr/>
        <a:lstStyle/>
        <a:p>
          <a:endParaRPr lang="en-US"/>
        </a:p>
      </dgm:t>
    </dgm:pt>
    <dgm:pt modelId="{F5C2F07F-A46C-49E3-A6D0-D8ADBCD006C4}" type="sibTrans" cxnId="{48526AF9-9487-4B31-93C4-DAADD1F2599B}">
      <dgm:prSet/>
      <dgm:spPr/>
      <dgm:t>
        <a:bodyPr/>
        <a:lstStyle/>
        <a:p>
          <a:endParaRPr lang="en-US"/>
        </a:p>
      </dgm:t>
    </dgm:pt>
    <dgm:pt modelId="{34E0F4DC-FE0F-4CF0-95C6-FEC2AD752BCD}">
      <dgm:prSet phldrT="[Text]"/>
      <dgm:spPr/>
      <dgm:t>
        <a:bodyPr/>
        <a:lstStyle/>
        <a:p>
          <a:r>
            <a:rPr lang="en-US" dirty="0"/>
            <a:t>Data is at least 2 years old</a:t>
          </a:r>
        </a:p>
      </dgm:t>
    </dgm:pt>
    <dgm:pt modelId="{BAB8DD49-ED04-4F51-9E14-719CBF5BA082}" type="parTrans" cxnId="{893680EB-EB1D-4D17-9459-A9CCE4231A4D}">
      <dgm:prSet/>
      <dgm:spPr/>
      <dgm:t>
        <a:bodyPr/>
        <a:lstStyle/>
        <a:p>
          <a:endParaRPr lang="en-US"/>
        </a:p>
      </dgm:t>
    </dgm:pt>
    <dgm:pt modelId="{9FC24FDE-4939-40A2-932E-23FE23FBA3BF}" type="sibTrans" cxnId="{893680EB-EB1D-4D17-9459-A9CCE4231A4D}">
      <dgm:prSet/>
      <dgm:spPr/>
      <dgm:t>
        <a:bodyPr/>
        <a:lstStyle/>
        <a:p>
          <a:endParaRPr lang="en-US"/>
        </a:p>
      </dgm:t>
    </dgm:pt>
    <dgm:pt modelId="{D1D24F6A-C06D-C940-ADF1-5E4CD81E7B77}">
      <dgm:prSet/>
      <dgm:spPr/>
      <dgm:t>
        <a:bodyPr/>
        <a:lstStyle/>
        <a:p>
          <a:r>
            <a:rPr lang="en-US" dirty="0"/>
            <a:t>Some data spans multiple years</a:t>
          </a:r>
        </a:p>
      </dgm:t>
    </dgm:pt>
    <dgm:pt modelId="{977549CF-4A9F-BF4B-A481-42222B579983}" type="parTrans" cxnId="{B3556F25-D67E-9D41-9AE1-08D681A31C82}">
      <dgm:prSet/>
      <dgm:spPr/>
      <dgm:t>
        <a:bodyPr/>
        <a:lstStyle/>
        <a:p>
          <a:endParaRPr lang="en-US"/>
        </a:p>
      </dgm:t>
    </dgm:pt>
    <dgm:pt modelId="{C36F1B8D-2830-4A44-8A23-379C80B803C0}" type="sibTrans" cxnId="{B3556F25-D67E-9D41-9AE1-08D681A31C82}">
      <dgm:prSet/>
      <dgm:spPr/>
      <dgm:t>
        <a:bodyPr/>
        <a:lstStyle/>
        <a:p>
          <a:endParaRPr lang="en-US"/>
        </a:p>
      </dgm:t>
    </dgm:pt>
    <dgm:pt modelId="{9F5EE7BD-E3BD-4B63-B706-D6839CB43D96}" type="pres">
      <dgm:prSet presAssocID="{85CC40B3-5C6A-411B-84A8-E53EFD166966}" presName="linear" presStyleCnt="0">
        <dgm:presLayoutVars>
          <dgm:dir/>
          <dgm:animLvl val="lvl"/>
          <dgm:resizeHandles val="exact"/>
        </dgm:presLayoutVars>
      </dgm:prSet>
      <dgm:spPr/>
    </dgm:pt>
    <dgm:pt modelId="{78379E43-41B5-45B0-9B83-F67A71C4B2FA}" type="pres">
      <dgm:prSet presAssocID="{5B03D73B-435C-424E-AA4D-733936C32D19}" presName="parentLin" presStyleCnt="0"/>
      <dgm:spPr/>
    </dgm:pt>
    <dgm:pt modelId="{33EDECFC-0D80-4510-A7A8-306D064EB8F7}" type="pres">
      <dgm:prSet presAssocID="{5B03D73B-435C-424E-AA4D-733936C32D19}" presName="parentLeftMargin" presStyleLbl="node1" presStyleIdx="0" presStyleCnt="1"/>
      <dgm:spPr/>
    </dgm:pt>
    <dgm:pt modelId="{D82B51B4-0CA3-4E41-9A03-BDC99A3E86D9}" type="pres">
      <dgm:prSet presAssocID="{5B03D73B-435C-424E-AA4D-733936C32D1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DAA6544-C14B-4C30-9D02-013250863480}" type="pres">
      <dgm:prSet presAssocID="{5B03D73B-435C-424E-AA4D-733936C32D19}" presName="negativeSpace" presStyleCnt="0"/>
      <dgm:spPr/>
    </dgm:pt>
    <dgm:pt modelId="{67801432-5BB7-4506-8B9F-BFB71187AB96}" type="pres">
      <dgm:prSet presAssocID="{5B03D73B-435C-424E-AA4D-733936C32D19}" presName="childText" presStyleLbl="conFgAcc1" presStyleIdx="0" presStyleCnt="1" custLinFactNeighborX="-9402" custLinFactNeighborY="-8573">
        <dgm:presLayoutVars>
          <dgm:bulletEnabled val="1"/>
        </dgm:presLayoutVars>
      </dgm:prSet>
      <dgm:spPr/>
    </dgm:pt>
  </dgm:ptLst>
  <dgm:cxnLst>
    <dgm:cxn modelId="{B3556F25-D67E-9D41-9AE1-08D681A31C82}" srcId="{5B03D73B-435C-424E-AA4D-733936C32D19}" destId="{D1D24F6A-C06D-C940-ADF1-5E4CD81E7B77}" srcOrd="1" destOrd="0" parTransId="{977549CF-4A9F-BF4B-A481-42222B579983}" sibTransId="{C36F1B8D-2830-4A44-8A23-379C80B803C0}"/>
    <dgm:cxn modelId="{B399A430-0EEB-4774-B224-5E366525861E}" type="presOf" srcId="{85CC40B3-5C6A-411B-84A8-E53EFD166966}" destId="{9F5EE7BD-E3BD-4B63-B706-D6839CB43D96}" srcOrd="0" destOrd="0" presId="urn:microsoft.com/office/officeart/2005/8/layout/list1"/>
    <dgm:cxn modelId="{FC31423D-16E6-40D8-A2E8-0ED96C3DFA17}" type="presOf" srcId="{5B03D73B-435C-424E-AA4D-733936C32D19}" destId="{33EDECFC-0D80-4510-A7A8-306D064EB8F7}" srcOrd="0" destOrd="0" presId="urn:microsoft.com/office/officeart/2005/8/layout/list1"/>
    <dgm:cxn modelId="{1BD93180-86D2-486B-B3F5-2E4272A68111}" type="presOf" srcId="{34E0F4DC-FE0F-4CF0-95C6-FEC2AD752BCD}" destId="{67801432-5BB7-4506-8B9F-BFB71187AB96}" srcOrd="0" destOrd="0" presId="urn:microsoft.com/office/officeart/2005/8/layout/list1"/>
    <dgm:cxn modelId="{B60B71B6-A6B2-1E48-9059-0F6B3C6CDAC2}" type="presOf" srcId="{D1D24F6A-C06D-C940-ADF1-5E4CD81E7B77}" destId="{67801432-5BB7-4506-8B9F-BFB71187AB96}" srcOrd="0" destOrd="1" presId="urn:microsoft.com/office/officeart/2005/8/layout/list1"/>
    <dgm:cxn modelId="{B79B0CC4-BC39-4BA2-89FD-BD4C74246C28}" type="presOf" srcId="{5B03D73B-435C-424E-AA4D-733936C32D19}" destId="{D82B51B4-0CA3-4E41-9A03-BDC99A3E86D9}" srcOrd="1" destOrd="0" presId="urn:microsoft.com/office/officeart/2005/8/layout/list1"/>
    <dgm:cxn modelId="{893680EB-EB1D-4D17-9459-A9CCE4231A4D}" srcId="{5B03D73B-435C-424E-AA4D-733936C32D19}" destId="{34E0F4DC-FE0F-4CF0-95C6-FEC2AD752BCD}" srcOrd="0" destOrd="0" parTransId="{BAB8DD49-ED04-4F51-9E14-719CBF5BA082}" sibTransId="{9FC24FDE-4939-40A2-932E-23FE23FBA3BF}"/>
    <dgm:cxn modelId="{48526AF9-9487-4B31-93C4-DAADD1F2599B}" srcId="{85CC40B3-5C6A-411B-84A8-E53EFD166966}" destId="{5B03D73B-435C-424E-AA4D-733936C32D19}" srcOrd="0" destOrd="0" parTransId="{6DA90802-55A7-4F13-840A-70FF385EF3AD}" sibTransId="{F5C2F07F-A46C-49E3-A6D0-D8ADBCD006C4}"/>
    <dgm:cxn modelId="{FAF9AFE2-779F-4413-84D6-DC172B09591E}" type="presParOf" srcId="{9F5EE7BD-E3BD-4B63-B706-D6839CB43D96}" destId="{78379E43-41B5-45B0-9B83-F67A71C4B2FA}" srcOrd="0" destOrd="0" presId="urn:microsoft.com/office/officeart/2005/8/layout/list1"/>
    <dgm:cxn modelId="{597422AD-FEF4-48E1-B212-5FB8AC7C03AD}" type="presParOf" srcId="{78379E43-41B5-45B0-9B83-F67A71C4B2FA}" destId="{33EDECFC-0D80-4510-A7A8-306D064EB8F7}" srcOrd="0" destOrd="0" presId="urn:microsoft.com/office/officeart/2005/8/layout/list1"/>
    <dgm:cxn modelId="{6925B626-9D96-442F-97CC-CE80E4E06A04}" type="presParOf" srcId="{78379E43-41B5-45B0-9B83-F67A71C4B2FA}" destId="{D82B51B4-0CA3-4E41-9A03-BDC99A3E86D9}" srcOrd="1" destOrd="0" presId="urn:microsoft.com/office/officeart/2005/8/layout/list1"/>
    <dgm:cxn modelId="{56782257-CF86-44ED-A631-4072C7752958}" type="presParOf" srcId="{9F5EE7BD-E3BD-4B63-B706-D6839CB43D96}" destId="{BDAA6544-C14B-4C30-9D02-013250863480}" srcOrd="1" destOrd="0" presId="urn:microsoft.com/office/officeart/2005/8/layout/list1"/>
    <dgm:cxn modelId="{8374F935-78BF-44E8-9750-488306907A66}" type="presParOf" srcId="{9F5EE7BD-E3BD-4B63-B706-D6839CB43D96}" destId="{67801432-5BB7-4506-8B9F-BFB71187AB9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5CC40B3-5C6A-411B-84A8-E53EFD166966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03D73B-435C-424E-AA4D-733936C32D19}">
      <dgm:prSet phldrT="[Text]"/>
      <dgm:spPr/>
      <dgm:t>
        <a:bodyPr/>
        <a:lstStyle/>
        <a:p>
          <a:r>
            <a:rPr lang="en-US" b="1" dirty="0"/>
            <a:t>Complex measures</a:t>
          </a:r>
        </a:p>
      </dgm:t>
    </dgm:pt>
    <dgm:pt modelId="{6DA90802-55A7-4F13-840A-70FF385EF3AD}" type="parTrans" cxnId="{48526AF9-9487-4B31-93C4-DAADD1F2599B}">
      <dgm:prSet/>
      <dgm:spPr/>
      <dgm:t>
        <a:bodyPr/>
        <a:lstStyle/>
        <a:p>
          <a:endParaRPr lang="en-US"/>
        </a:p>
      </dgm:t>
    </dgm:pt>
    <dgm:pt modelId="{F5C2F07F-A46C-49E3-A6D0-D8ADBCD006C4}" type="sibTrans" cxnId="{48526AF9-9487-4B31-93C4-DAADD1F2599B}">
      <dgm:prSet/>
      <dgm:spPr/>
      <dgm:t>
        <a:bodyPr/>
        <a:lstStyle/>
        <a:p>
          <a:endParaRPr lang="en-US"/>
        </a:p>
      </dgm:t>
    </dgm:pt>
    <dgm:pt modelId="{34E0F4DC-FE0F-4CF0-95C6-FEC2AD752BCD}">
      <dgm:prSet phldrT="[Text]"/>
      <dgm:spPr/>
      <dgm:t>
        <a:bodyPr/>
        <a:lstStyle/>
        <a:p>
          <a:r>
            <a:rPr lang="en-US"/>
            <a:t>Measures based on algorithms that cannot be replicated</a:t>
          </a:r>
          <a:endParaRPr lang="en-US" dirty="0"/>
        </a:p>
      </dgm:t>
    </dgm:pt>
    <dgm:pt modelId="{BAB8DD49-ED04-4F51-9E14-719CBF5BA082}" type="parTrans" cxnId="{893680EB-EB1D-4D17-9459-A9CCE4231A4D}">
      <dgm:prSet/>
      <dgm:spPr/>
      <dgm:t>
        <a:bodyPr/>
        <a:lstStyle/>
        <a:p>
          <a:endParaRPr lang="en-US"/>
        </a:p>
      </dgm:t>
    </dgm:pt>
    <dgm:pt modelId="{9FC24FDE-4939-40A2-932E-23FE23FBA3BF}" type="sibTrans" cxnId="{893680EB-EB1D-4D17-9459-A9CCE4231A4D}">
      <dgm:prSet/>
      <dgm:spPr/>
      <dgm:t>
        <a:bodyPr/>
        <a:lstStyle/>
        <a:p>
          <a:endParaRPr lang="en-US"/>
        </a:p>
      </dgm:t>
    </dgm:pt>
    <dgm:pt modelId="{9848316F-8128-374B-90BE-46E9D6C4C4BF}">
      <dgm:prSet/>
      <dgm:spPr/>
      <dgm:t>
        <a:bodyPr/>
        <a:lstStyle/>
        <a:p>
          <a:r>
            <a:rPr lang="en-US"/>
            <a:t>May use data hospitals do not have access to</a:t>
          </a:r>
          <a:endParaRPr lang="en-US" dirty="0"/>
        </a:p>
      </dgm:t>
    </dgm:pt>
    <dgm:pt modelId="{72DF0B83-8F75-B048-89BD-FF1F40BAF2BC}" type="parTrans" cxnId="{007730F9-D0F5-5145-B49F-C9B62E3AEAB0}">
      <dgm:prSet/>
      <dgm:spPr/>
      <dgm:t>
        <a:bodyPr/>
        <a:lstStyle/>
        <a:p>
          <a:endParaRPr lang="en-US"/>
        </a:p>
      </dgm:t>
    </dgm:pt>
    <dgm:pt modelId="{E535A47F-816D-FC41-B4D8-E4A3AFCA5C6C}" type="sibTrans" cxnId="{007730F9-D0F5-5145-B49F-C9B62E3AEAB0}">
      <dgm:prSet/>
      <dgm:spPr/>
      <dgm:t>
        <a:bodyPr/>
        <a:lstStyle/>
        <a:p>
          <a:endParaRPr lang="en-US"/>
        </a:p>
      </dgm:t>
    </dgm:pt>
    <dgm:pt modelId="{106E9066-4527-5A41-86F0-15E461C868BC}">
      <dgm:prSet/>
      <dgm:spPr/>
      <dgm:t>
        <a:bodyPr/>
        <a:lstStyle/>
        <a:p>
          <a:r>
            <a:rPr lang="en-US" dirty="0"/>
            <a:t>Disconnect from hospital QI</a:t>
          </a:r>
        </a:p>
      </dgm:t>
    </dgm:pt>
    <dgm:pt modelId="{E9CBEB5C-5EFD-FD4F-A728-E8DABD44B8D1}" type="parTrans" cxnId="{8EE051EC-45F6-4F41-81B5-C73C2021D1DB}">
      <dgm:prSet/>
      <dgm:spPr/>
      <dgm:t>
        <a:bodyPr/>
        <a:lstStyle/>
        <a:p>
          <a:endParaRPr lang="en-US"/>
        </a:p>
      </dgm:t>
    </dgm:pt>
    <dgm:pt modelId="{46D21989-8C83-FC4A-8594-1F2BDD40CA37}" type="sibTrans" cxnId="{8EE051EC-45F6-4F41-81B5-C73C2021D1DB}">
      <dgm:prSet/>
      <dgm:spPr/>
      <dgm:t>
        <a:bodyPr/>
        <a:lstStyle/>
        <a:p>
          <a:endParaRPr lang="en-US"/>
        </a:p>
      </dgm:t>
    </dgm:pt>
    <dgm:pt modelId="{9F5EE7BD-E3BD-4B63-B706-D6839CB43D96}" type="pres">
      <dgm:prSet presAssocID="{85CC40B3-5C6A-411B-84A8-E53EFD166966}" presName="linear" presStyleCnt="0">
        <dgm:presLayoutVars>
          <dgm:dir/>
          <dgm:animLvl val="lvl"/>
          <dgm:resizeHandles val="exact"/>
        </dgm:presLayoutVars>
      </dgm:prSet>
      <dgm:spPr/>
    </dgm:pt>
    <dgm:pt modelId="{78379E43-41B5-45B0-9B83-F67A71C4B2FA}" type="pres">
      <dgm:prSet presAssocID="{5B03D73B-435C-424E-AA4D-733936C32D19}" presName="parentLin" presStyleCnt="0"/>
      <dgm:spPr/>
    </dgm:pt>
    <dgm:pt modelId="{33EDECFC-0D80-4510-A7A8-306D064EB8F7}" type="pres">
      <dgm:prSet presAssocID="{5B03D73B-435C-424E-AA4D-733936C32D19}" presName="parentLeftMargin" presStyleLbl="node1" presStyleIdx="0" presStyleCnt="1"/>
      <dgm:spPr/>
    </dgm:pt>
    <dgm:pt modelId="{D82B51B4-0CA3-4E41-9A03-BDC99A3E86D9}" type="pres">
      <dgm:prSet presAssocID="{5B03D73B-435C-424E-AA4D-733936C32D1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DAA6544-C14B-4C30-9D02-013250863480}" type="pres">
      <dgm:prSet presAssocID="{5B03D73B-435C-424E-AA4D-733936C32D19}" presName="negativeSpace" presStyleCnt="0"/>
      <dgm:spPr/>
    </dgm:pt>
    <dgm:pt modelId="{67801432-5BB7-4506-8B9F-BFB71187AB96}" type="pres">
      <dgm:prSet presAssocID="{5B03D73B-435C-424E-AA4D-733936C32D19}" presName="childText" presStyleLbl="conFgAcc1" presStyleIdx="0" presStyleCnt="1" custLinFactNeighborX="-9402" custLinFactNeighborY="-8573">
        <dgm:presLayoutVars>
          <dgm:bulletEnabled val="1"/>
        </dgm:presLayoutVars>
      </dgm:prSet>
      <dgm:spPr/>
    </dgm:pt>
  </dgm:ptLst>
  <dgm:cxnLst>
    <dgm:cxn modelId="{B399A430-0EEB-4774-B224-5E366525861E}" type="presOf" srcId="{85CC40B3-5C6A-411B-84A8-E53EFD166966}" destId="{9F5EE7BD-E3BD-4B63-B706-D6839CB43D96}" srcOrd="0" destOrd="0" presId="urn:microsoft.com/office/officeart/2005/8/layout/list1"/>
    <dgm:cxn modelId="{FC31423D-16E6-40D8-A2E8-0ED96C3DFA17}" type="presOf" srcId="{5B03D73B-435C-424E-AA4D-733936C32D19}" destId="{33EDECFC-0D80-4510-A7A8-306D064EB8F7}" srcOrd="0" destOrd="0" presId="urn:microsoft.com/office/officeart/2005/8/layout/list1"/>
    <dgm:cxn modelId="{5449056A-EBEC-C646-B013-3B29F2CD8A0B}" type="presOf" srcId="{9848316F-8128-374B-90BE-46E9D6C4C4BF}" destId="{67801432-5BB7-4506-8B9F-BFB71187AB96}" srcOrd="0" destOrd="1" presId="urn:microsoft.com/office/officeart/2005/8/layout/list1"/>
    <dgm:cxn modelId="{AEDD9B7B-4F2D-E64B-8AFF-0583757E8988}" type="presOf" srcId="{106E9066-4527-5A41-86F0-15E461C868BC}" destId="{67801432-5BB7-4506-8B9F-BFB71187AB96}" srcOrd="0" destOrd="2" presId="urn:microsoft.com/office/officeart/2005/8/layout/list1"/>
    <dgm:cxn modelId="{1BD93180-86D2-486B-B3F5-2E4272A68111}" type="presOf" srcId="{34E0F4DC-FE0F-4CF0-95C6-FEC2AD752BCD}" destId="{67801432-5BB7-4506-8B9F-BFB71187AB96}" srcOrd="0" destOrd="0" presId="urn:microsoft.com/office/officeart/2005/8/layout/list1"/>
    <dgm:cxn modelId="{B79B0CC4-BC39-4BA2-89FD-BD4C74246C28}" type="presOf" srcId="{5B03D73B-435C-424E-AA4D-733936C32D19}" destId="{D82B51B4-0CA3-4E41-9A03-BDC99A3E86D9}" srcOrd="1" destOrd="0" presId="urn:microsoft.com/office/officeart/2005/8/layout/list1"/>
    <dgm:cxn modelId="{893680EB-EB1D-4D17-9459-A9CCE4231A4D}" srcId="{5B03D73B-435C-424E-AA4D-733936C32D19}" destId="{34E0F4DC-FE0F-4CF0-95C6-FEC2AD752BCD}" srcOrd="0" destOrd="0" parTransId="{BAB8DD49-ED04-4F51-9E14-719CBF5BA082}" sibTransId="{9FC24FDE-4939-40A2-932E-23FE23FBA3BF}"/>
    <dgm:cxn modelId="{8EE051EC-45F6-4F41-81B5-C73C2021D1DB}" srcId="{5B03D73B-435C-424E-AA4D-733936C32D19}" destId="{106E9066-4527-5A41-86F0-15E461C868BC}" srcOrd="2" destOrd="0" parTransId="{E9CBEB5C-5EFD-FD4F-A728-E8DABD44B8D1}" sibTransId="{46D21989-8C83-FC4A-8594-1F2BDD40CA37}"/>
    <dgm:cxn modelId="{007730F9-D0F5-5145-B49F-C9B62E3AEAB0}" srcId="{5B03D73B-435C-424E-AA4D-733936C32D19}" destId="{9848316F-8128-374B-90BE-46E9D6C4C4BF}" srcOrd="1" destOrd="0" parTransId="{72DF0B83-8F75-B048-89BD-FF1F40BAF2BC}" sibTransId="{E535A47F-816D-FC41-B4D8-E4A3AFCA5C6C}"/>
    <dgm:cxn modelId="{48526AF9-9487-4B31-93C4-DAADD1F2599B}" srcId="{85CC40B3-5C6A-411B-84A8-E53EFD166966}" destId="{5B03D73B-435C-424E-AA4D-733936C32D19}" srcOrd="0" destOrd="0" parTransId="{6DA90802-55A7-4F13-840A-70FF385EF3AD}" sibTransId="{F5C2F07F-A46C-49E3-A6D0-D8ADBCD006C4}"/>
    <dgm:cxn modelId="{FAF9AFE2-779F-4413-84D6-DC172B09591E}" type="presParOf" srcId="{9F5EE7BD-E3BD-4B63-B706-D6839CB43D96}" destId="{78379E43-41B5-45B0-9B83-F67A71C4B2FA}" srcOrd="0" destOrd="0" presId="urn:microsoft.com/office/officeart/2005/8/layout/list1"/>
    <dgm:cxn modelId="{597422AD-FEF4-48E1-B212-5FB8AC7C03AD}" type="presParOf" srcId="{78379E43-41B5-45B0-9B83-F67A71C4B2FA}" destId="{33EDECFC-0D80-4510-A7A8-306D064EB8F7}" srcOrd="0" destOrd="0" presId="urn:microsoft.com/office/officeart/2005/8/layout/list1"/>
    <dgm:cxn modelId="{6925B626-9D96-442F-97CC-CE80E4E06A04}" type="presParOf" srcId="{78379E43-41B5-45B0-9B83-F67A71C4B2FA}" destId="{D82B51B4-0CA3-4E41-9A03-BDC99A3E86D9}" srcOrd="1" destOrd="0" presId="urn:microsoft.com/office/officeart/2005/8/layout/list1"/>
    <dgm:cxn modelId="{56782257-CF86-44ED-A631-4072C7752958}" type="presParOf" srcId="{9F5EE7BD-E3BD-4B63-B706-D6839CB43D96}" destId="{BDAA6544-C14B-4C30-9D02-013250863480}" srcOrd="1" destOrd="0" presId="urn:microsoft.com/office/officeart/2005/8/layout/list1"/>
    <dgm:cxn modelId="{8374F935-78BF-44E8-9750-488306907A66}" type="presParOf" srcId="{9F5EE7BD-E3BD-4B63-B706-D6839CB43D96}" destId="{67801432-5BB7-4506-8B9F-BFB71187AB9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5CC40B3-5C6A-411B-84A8-E53EFD166966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03D73B-435C-424E-AA4D-733936C32D19}">
      <dgm:prSet phldrT="[Text]"/>
      <dgm:spPr/>
      <dgm:t>
        <a:bodyPr/>
        <a:lstStyle/>
        <a:p>
          <a:r>
            <a:rPr lang="en-US" b="1" dirty="0"/>
            <a:t>Complex scoring algorithms</a:t>
          </a:r>
        </a:p>
      </dgm:t>
    </dgm:pt>
    <dgm:pt modelId="{6DA90802-55A7-4F13-840A-70FF385EF3AD}" type="parTrans" cxnId="{48526AF9-9487-4B31-93C4-DAADD1F2599B}">
      <dgm:prSet/>
      <dgm:spPr/>
      <dgm:t>
        <a:bodyPr/>
        <a:lstStyle/>
        <a:p>
          <a:endParaRPr lang="en-US"/>
        </a:p>
      </dgm:t>
    </dgm:pt>
    <dgm:pt modelId="{F5C2F07F-A46C-49E3-A6D0-D8ADBCD006C4}" type="sibTrans" cxnId="{48526AF9-9487-4B31-93C4-DAADD1F2599B}">
      <dgm:prSet/>
      <dgm:spPr/>
      <dgm:t>
        <a:bodyPr/>
        <a:lstStyle/>
        <a:p>
          <a:endParaRPr lang="en-US"/>
        </a:p>
      </dgm:t>
    </dgm:pt>
    <dgm:pt modelId="{34E0F4DC-FE0F-4CF0-95C6-FEC2AD752BCD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Scores based on algorithms that cannot be replicated</a:t>
          </a:r>
        </a:p>
      </dgm:t>
    </dgm:pt>
    <dgm:pt modelId="{BAB8DD49-ED04-4F51-9E14-719CBF5BA082}" type="parTrans" cxnId="{893680EB-EB1D-4D17-9459-A9CCE4231A4D}">
      <dgm:prSet/>
      <dgm:spPr/>
      <dgm:t>
        <a:bodyPr/>
        <a:lstStyle/>
        <a:p>
          <a:endParaRPr lang="en-US"/>
        </a:p>
      </dgm:t>
    </dgm:pt>
    <dgm:pt modelId="{9FC24FDE-4939-40A2-932E-23FE23FBA3BF}" type="sibTrans" cxnId="{893680EB-EB1D-4D17-9459-A9CCE4231A4D}">
      <dgm:prSet/>
      <dgm:spPr/>
      <dgm:t>
        <a:bodyPr/>
        <a:lstStyle/>
        <a:p>
          <a:endParaRPr lang="en-US"/>
        </a:p>
      </dgm:t>
    </dgm:pt>
    <dgm:pt modelId="{191F0700-144B-2343-AAF7-3B6CE20BE3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May use data hospitals do not have access to</a:t>
          </a:r>
        </a:p>
      </dgm:t>
    </dgm:pt>
    <dgm:pt modelId="{5678124C-E0CF-BA40-911C-5A92A402BB9C}" type="parTrans" cxnId="{9945BDEA-DAB8-3649-A20B-68F068E39ABD}">
      <dgm:prSet/>
      <dgm:spPr/>
      <dgm:t>
        <a:bodyPr/>
        <a:lstStyle/>
        <a:p>
          <a:endParaRPr lang="en-US"/>
        </a:p>
      </dgm:t>
    </dgm:pt>
    <dgm:pt modelId="{06D869BE-E465-1D4F-8E5C-825BEAC4CB2D}" type="sibTrans" cxnId="{9945BDEA-DAB8-3649-A20B-68F068E39ABD}">
      <dgm:prSet/>
      <dgm:spPr/>
      <dgm:t>
        <a:bodyPr/>
        <a:lstStyle/>
        <a:p>
          <a:endParaRPr lang="en-US"/>
        </a:p>
      </dgm:t>
    </dgm:pt>
    <dgm:pt modelId="{9F5EE7BD-E3BD-4B63-B706-D6839CB43D96}" type="pres">
      <dgm:prSet presAssocID="{85CC40B3-5C6A-411B-84A8-E53EFD166966}" presName="linear" presStyleCnt="0">
        <dgm:presLayoutVars>
          <dgm:dir/>
          <dgm:animLvl val="lvl"/>
          <dgm:resizeHandles val="exact"/>
        </dgm:presLayoutVars>
      </dgm:prSet>
      <dgm:spPr/>
    </dgm:pt>
    <dgm:pt modelId="{78379E43-41B5-45B0-9B83-F67A71C4B2FA}" type="pres">
      <dgm:prSet presAssocID="{5B03D73B-435C-424E-AA4D-733936C32D19}" presName="parentLin" presStyleCnt="0"/>
      <dgm:spPr/>
    </dgm:pt>
    <dgm:pt modelId="{33EDECFC-0D80-4510-A7A8-306D064EB8F7}" type="pres">
      <dgm:prSet presAssocID="{5B03D73B-435C-424E-AA4D-733936C32D19}" presName="parentLeftMargin" presStyleLbl="node1" presStyleIdx="0" presStyleCnt="1"/>
      <dgm:spPr/>
    </dgm:pt>
    <dgm:pt modelId="{D82B51B4-0CA3-4E41-9A03-BDC99A3E86D9}" type="pres">
      <dgm:prSet presAssocID="{5B03D73B-435C-424E-AA4D-733936C32D19}" presName="parentText" presStyleLbl="node1" presStyleIdx="0" presStyleCnt="1" custScaleY="126536">
        <dgm:presLayoutVars>
          <dgm:chMax val="0"/>
          <dgm:bulletEnabled val="1"/>
        </dgm:presLayoutVars>
      </dgm:prSet>
      <dgm:spPr/>
    </dgm:pt>
    <dgm:pt modelId="{BDAA6544-C14B-4C30-9D02-013250863480}" type="pres">
      <dgm:prSet presAssocID="{5B03D73B-435C-424E-AA4D-733936C32D19}" presName="negativeSpace" presStyleCnt="0"/>
      <dgm:spPr/>
    </dgm:pt>
    <dgm:pt modelId="{67801432-5BB7-4506-8B9F-BFB71187AB96}" type="pres">
      <dgm:prSet presAssocID="{5B03D73B-435C-424E-AA4D-733936C32D19}" presName="childText" presStyleLbl="conFgAcc1" presStyleIdx="0" presStyleCnt="1" custLinFactNeighborX="-9402" custLinFactNeighborY="-8573">
        <dgm:presLayoutVars>
          <dgm:bulletEnabled val="1"/>
        </dgm:presLayoutVars>
      </dgm:prSet>
      <dgm:spPr/>
    </dgm:pt>
  </dgm:ptLst>
  <dgm:cxnLst>
    <dgm:cxn modelId="{B399A430-0EEB-4774-B224-5E366525861E}" type="presOf" srcId="{85CC40B3-5C6A-411B-84A8-E53EFD166966}" destId="{9F5EE7BD-E3BD-4B63-B706-D6839CB43D96}" srcOrd="0" destOrd="0" presId="urn:microsoft.com/office/officeart/2005/8/layout/list1"/>
    <dgm:cxn modelId="{FC31423D-16E6-40D8-A2E8-0ED96C3DFA17}" type="presOf" srcId="{5B03D73B-435C-424E-AA4D-733936C32D19}" destId="{33EDECFC-0D80-4510-A7A8-306D064EB8F7}" srcOrd="0" destOrd="0" presId="urn:microsoft.com/office/officeart/2005/8/layout/list1"/>
    <dgm:cxn modelId="{1BD93180-86D2-486B-B3F5-2E4272A68111}" type="presOf" srcId="{34E0F4DC-FE0F-4CF0-95C6-FEC2AD752BCD}" destId="{67801432-5BB7-4506-8B9F-BFB71187AB96}" srcOrd="0" destOrd="0" presId="urn:microsoft.com/office/officeart/2005/8/layout/list1"/>
    <dgm:cxn modelId="{B79B0CC4-BC39-4BA2-89FD-BD4C74246C28}" type="presOf" srcId="{5B03D73B-435C-424E-AA4D-733936C32D19}" destId="{D82B51B4-0CA3-4E41-9A03-BDC99A3E86D9}" srcOrd="1" destOrd="0" presId="urn:microsoft.com/office/officeart/2005/8/layout/list1"/>
    <dgm:cxn modelId="{A9CCDFE1-71B2-104A-9960-3B82B1C8042E}" type="presOf" srcId="{191F0700-144B-2343-AAF7-3B6CE20BE3BB}" destId="{67801432-5BB7-4506-8B9F-BFB71187AB96}" srcOrd="0" destOrd="1" presId="urn:microsoft.com/office/officeart/2005/8/layout/list1"/>
    <dgm:cxn modelId="{9945BDEA-DAB8-3649-A20B-68F068E39ABD}" srcId="{5B03D73B-435C-424E-AA4D-733936C32D19}" destId="{191F0700-144B-2343-AAF7-3B6CE20BE3BB}" srcOrd="1" destOrd="0" parTransId="{5678124C-E0CF-BA40-911C-5A92A402BB9C}" sibTransId="{06D869BE-E465-1D4F-8E5C-825BEAC4CB2D}"/>
    <dgm:cxn modelId="{893680EB-EB1D-4D17-9459-A9CCE4231A4D}" srcId="{5B03D73B-435C-424E-AA4D-733936C32D19}" destId="{34E0F4DC-FE0F-4CF0-95C6-FEC2AD752BCD}" srcOrd="0" destOrd="0" parTransId="{BAB8DD49-ED04-4F51-9E14-719CBF5BA082}" sibTransId="{9FC24FDE-4939-40A2-932E-23FE23FBA3BF}"/>
    <dgm:cxn modelId="{48526AF9-9487-4B31-93C4-DAADD1F2599B}" srcId="{85CC40B3-5C6A-411B-84A8-E53EFD166966}" destId="{5B03D73B-435C-424E-AA4D-733936C32D19}" srcOrd="0" destOrd="0" parTransId="{6DA90802-55A7-4F13-840A-70FF385EF3AD}" sibTransId="{F5C2F07F-A46C-49E3-A6D0-D8ADBCD006C4}"/>
    <dgm:cxn modelId="{FAF9AFE2-779F-4413-84D6-DC172B09591E}" type="presParOf" srcId="{9F5EE7BD-E3BD-4B63-B706-D6839CB43D96}" destId="{78379E43-41B5-45B0-9B83-F67A71C4B2FA}" srcOrd="0" destOrd="0" presId="urn:microsoft.com/office/officeart/2005/8/layout/list1"/>
    <dgm:cxn modelId="{597422AD-FEF4-48E1-B212-5FB8AC7C03AD}" type="presParOf" srcId="{78379E43-41B5-45B0-9B83-F67A71C4B2FA}" destId="{33EDECFC-0D80-4510-A7A8-306D064EB8F7}" srcOrd="0" destOrd="0" presId="urn:microsoft.com/office/officeart/2005/8/layout/list1"/>
    <dgm:cxn modelId="{6925B626-9D96-442F-97CC-CE80E4E06A04}" type="presParOf" srcId="{78379E43-41B5-45B0-9B83-F67A71C4B2FA}" destId="{D82B51B4-0CA3-4E41-9A03-BDC99A3E86D9}" srcOrd="1" destOrd="0" presId="urn:microsoft.com/office/officeart/2005/8/layout/list1"/>
    <dgm:cxn modelId="{56782257-CF86-44ED-A631-4072C7752958}" type="presParOf" srcId="{9F5EE7BD-E3BD-4B63-B706-D6839CB43D96}" destId="{BDAA6544-C14B-4C30-9D02-013250863480}" srcOrd="1" destOrd="0" presId="urn:microsoft.com/office/officeart/2005/8/layout/list1"/>
    <dgm:cxn modelId="{8374F935-78BF-44E8-9750-488306907A66}" type="presParOf" srcId="{9F5EE7BD-E3BD-4B63-B706-D6839CB43D96}" destId="{67801432-5BB7-4506-8B9F-BFB71187AB9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5CC40B3-5C6A-411B-84A8-E53EFD166966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03D73B-435C-424E-AA4D-733936C32D19}">
      <dgm:prSet phldrT="[Text]" custT="1"/>
      <dgm:spPr/>
      <dgm:t>
        <a:bodyPr/>
        <a:lstStyle/>
        <a:p>
          <a:r>
            <a:rPr lang="en-US" sz="2000" b="1" dirty="0"/>
            <a:t>Dealing with multiple programs</a:t>
          </a:r>
        </a:p>
      </dgm:t>
    </dgm:pt>
    <dgm:pt modelId="{6DA90802-55A7-4F13-840A-70FF385EF3AD}" type="parTrans" cxnId="{48526AF9-9487-4B31-93C4-DAADD1F2599B}">
      <dgm:prSet/>
      <dgm:spPr/>
      <dgm:t>
        <a:bodyPr/>
        <a:lstStyle/>
        <a:p>
          <a:endParaRPr lang="en-US"/>
        </a:p>
      </dgm:t>
    </dgm:pt>
    <dgm:pt modelId="{F5C2F07F-A46C-49E3-A6D0-D8ADBCD006C4}" type="sibTrans" cxnId="{48526AF9-9487-4B31-93C4-DAADD1F2599B}">
      <dgm:prSet/>
      <dgm:spPr/>
      <dgm:t>
        <a:bodyPr/>
        <a:lstStyle/>
        <a:p>
          <a:endParaRPr lang="en-US"/>
        </a:p>
      </dgm:t>
    </dgm:pt>
    <dgm:pt modelId="{34E0F4DC-FE0F-4CF0-95C6-FEC2AD752BCD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Hospitals are subject to multiple programs in and out of Medicare with different measures and methods</a:t>
          </a:r>
        </a:p>
      </dgm:t>
    </dgm:pt>
    <dgm:pt modelId="{BAB8DD49-ED04-4F51-9E14-719CBF5BA082}" type="parTrans" cxnId="{893680EB-EB1D-4D17-9459-A9CCE4231A4D}">
      <dgm:prSet/>
      <dgm:spPr/>
      <dgm:t>
        <a:bodyPr/>
        <a:lstStyle/>
        <a:p>
          <a:endParaRPr lang="en-US"/>
        </a:p>
      </dgm:t>
    </dgm:pt>
    <dgm:pt modelId="{9FC24FDE-4939-40A2-932E-23FE23FBA3BF}" type="sibTrans" cxnId="{893680EB-EB1D-4D17-9459-A9CCE4231A4D}">
      <dgm:prSet/>
      <dgm:spPr/>
      <dgm:t>
        <a:bodyPr/>
        <a:lstStyle/>
        <a:p>
          <a:endParaRPr lang="en-US"/>
        </a:p>
      </dgm:t>
    </dgm:pt>
    <dgm:pt modelId="{CA5CA884-B98F-D54A-8FB0-E00BEFF18D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There may be measures common across programs but have different impacts</a:t>
          </a:r>
        </a:p>
      </dgm:t>
    </dgm:pt>
    <dgm:pt modelId="{A889B968-990A-4148-8064-82C5E8C3E679}" type="parTrans" cxnId="{21955FC6-4381-A841-8C69-974AE74C6D64}">
      <dgm:prSet/>
      <dgm:spPr/>
      <dgm:t>
        <a:bodyPr/>
        <a:lstStyle/>
        <a:p>
          <a:endParaRPr lang="en-US"/>
        </a:p>
      </dgm:t>
    </dgm:pt>
    <dgm:pt modelId="{8FB4E642-ED04-724F-8994-E81CBCF30F91}" type="sibTrans" cxnId="{21955FC6-4381-A841-8C69-974AE74C6D64}">
      <dgm:prSet/>
      <dgm:spPr/>
      <dgm:t>
        <a:bodyPr/>
        <a:lstStyle/>
        <a:p>
          <a:endParaRPr lang="en-US"/>
        </a:p>
      </dgm:t>
    </dgm:pt>
    <dgm:pt modelId="{9F5EE7BD-E3BD-4B63-B706-D6839CB43D96}" type="pres">
      <dgm:prSet presAssocID="{85CC40B3-5C6A-411B-84A8-E53EFD166966}" presName="linear" presStyleCnt="0">
        <dgm:presLayoutVars>
          <dgm:dir/>
          <dgm:animLvl val="lvl"/>
          <dgm:resizeHandles val="exact"/>
        </dgm:presLayoutVars>
      </dgm:prSet>
      <dgm:spPr/>
    </dgm:pt>
    <dgm:pt modelId="{78379E43-41B5-45B0-9B83-F67A71C4B2FA}" type="pres">
      <dgm:prSet presAssocID="{5B03D73B-435C-424E-AA4D-733936C32D19}" presName="parentLin" presStyleCnt="0"/>
      <dgm:spPr/>
    </dgm:pt>
    <dgm:pt modelId="{33EDECFC-0D80-4510-A7A8-306D064EB8F7}" type="pres">
      <dgm:prSet presAssocID="{5B03D73B-435C-424E-AA4D-733936C32D19}" presName="parentLeftMargin" presStyleLbl="node1" presStyleIdx="0" presStyleCnt="1"/>
      <dgm:spPr/>
    </dgm:pt>
    <dgm:pt modelId="{D82B51B4-0CA3-4E41-9A03-BDC99A3E86D9}" type="pres">
      <dgm:prSet presAssocID="{5B03D73B-435C-424E-AA4D-733936C32D19}" presName="parentText" presStyleLbl="node1" presStyleIdx="0" presStyleCnt="1" custScaleY="157196">
        <dgm:presLayoutVars>
          <dgm:chMax val="0"/>
          <dgm:bulletEnabled val="1"/>
        </dgm:presLayoutVars>
      </dgm:prSet>
      <dgm:spPr/>
    </dgm:pt>
    <dgm:pt modelId="{BDAA6544-C14B-4C30-9D02-013250863480}" type="pres">
      <dgm:prSet presAssocID="{5B03D73B-435C-424E-AA4D-733936C32D19}" presName="negativeSpace" presStyleCnt="0"/>
      <dgm:spPr/>
    </dgm:pt>
    <dgm:pt modelId="{67801432-5BB7-4506-8B9F-BFB71187AB96}" type="pres">
      <dgm:prSet presAssocID="{5B03D73B-435C-424E-AA4D-733936C32D19}" presName="childText" presStyleLbl="conFgAcc1" presStyleIdx="0" presStyleCnt="1" custLinFactNeighborX="-9402" custLinFactNeighborY="-8573">
        <dgm:presLayoutVars>
          <dgm:bulletEnabled val="1"/>
        </dgm:presLayoutVars>
      </dgm:prSet>
      <dgm:spPr/>
    </dgm:pt>
  </dgm:ptLst>
  <dgm:cxnLst>
    <dgm:cxn modelId="{6C0D3C17-A9F7-C641-A56A-3555BE8226F7}" type="presOf" srcId="{CA5CA884-B98F-D54A-8FB0-E00BEFF18DB1}" destId="{67801432-5BB7-4506-8B9F-BFB71187AB96}" srcOrd="0" destOrd="1" presId="urn:microsoft.com/office/officeart/2005/8/layout/list1"/>
    <dgm:cxn modelId="{B399A430-0EEB-4774-B224-5E366525861E}" type="presOf" srcId="{85CC40B3-5C6A-411B-84A8-E53EFD166966}" destId="{9F5EE7BD-E3BD-4B63-B706-D6839CB43D96}" srcOrd="0" destOrd="0" presId="urn:microsoft.com/office/officeart/2005/8/layout/list1"/>
    <dgm:cxn modelId="{FC31423D-16E6-40D8-A2E8-0ED96C3DFA17}" type="presOf" srcId="{5B03D73B-435C-424E-AA4D-733936C32D19}" destId="{33EDECFC-0D80-4510-A7A8-306D064EB8F7}" srcOrd="0" destOrd="0" presId="urn:microsoft.com/office/officeart/2005/8/layout/list1"/>
    <dgm:cxn modelId="{1BD93180-86D2-486B-B3F5-2E4272A68111}" type="presOf" srcId="{34E0F4DC-FE0F-4CF0-95C6-FEC2AD752BCD}" destId="{67801432-5BB7-4506-8B9F-BFB71187AB96}" srcOrd="0" destOrd="0" presId="urn:microsoft.com/office/officeart/2005/8/layout/list1"/>
    <dgm:cxn modelId="{B79B0CC4-BC39-4BA2-89FD-BD4C74246C28}" type="presOf" srcId="{5B03D73B-435C-424E-AA4D-733936C32D19}" destId="{D82B51B4-0CA3-4E41-9A03-BDC99A3E86D9}" srcOrd="1" destOrd="0" presId="urn:microsoft.com/office/officeart/2005/8/layout/list1"/>
    <dgm:cxn modelId="{21955FC6-4381-A841-8C69-974AE74C6D64}" srcId="{5B03D73B-435C-424E-AA4D-733936C32D19}" destId="{CA5CA884-B98F-D54A-8FB0-E00BEFF18DB1}" srcOrd="1" destOrd="0" parTransId="{A889B968-990A-4148-8064-82C5E8C3E679}" sibTransId="{8FB4E642-ED04-724F-8994-E81CBCF30F91}"/>
    <dgm:cxn modelId="{893680EB-EB1D-4D17-9459-A9CCE4231A4D}" srcId="{5B03D73B-435C-424E-AA4D-733936C32D19}" destId="{34E0F4DC-FE0F-4CF0-95C6-FEC2AD752BCD}" srcOrd="0" destOrd="0" parTransId="{BAB8DD49-ED04-4F51-9E14-719CBF5BA082}" sibTransId="{9FC24FDE-4939-40A2-932E-23FE23FBA3BF}"/>
    <dgm:cxn modelId="{48526AF9-9487-4B31-93C4-DAADD1F2599B}" srcId="{85CC40B3-5C6A-411B-84A8-E53EFD166966}" destId="{5B03D73B-435C-424E-AA4D-733936C32D19}" srcOrd="0" destOrd="0" parTransId="{6DA90802-55A7-4F13-840A-70FF385EF3AD}" sibTransId="{F5C2F07F-A46C-49E3-A6D0-D8ADBCD006C4}"/>
    <dgm:cxn modelId="{FAF9AFE2-779F-4413-84D6-DC172B09591E}" type="presParOf" srcId="{9F5EE7BD-E3BD-4B63-B706-D6839CB43D96}" destId="{78379E43-41B5-45B0-9B83-F67A71C4B2FA}" srcOrd="0" destOrd="0" presId="urn:microsoft.com/office/officeart/2005/8/layout/list1"/>
    <dgm:cxn modelId="{597422AD-FEF4-48E1-B212-5FB8AC7C03AD}" type="presParOf" srcId="{78379E43-41B5-45B0-9B83-F67A71C4B2FA}" destId="{33EDECFC-0D80-4510-A7A8-306D064EB8F7}" srcOrd="0" destOrd="0" presId="urn:microsoft.com/office/officeart/2005/8/layout/list1"/>
    <dgm:cxn modelId="{6925B626-9D96-442F-97CC-CE80E4E06A04}" type="presParOf" srcId="{78379E43-41B5-45B0-9B83-F67A71C4B2FA}" destId="{D82B51B4-0CA3-4E41-9A03-BDC99A3E86D9}" srcOrd="1" destOrd="0" presId="urn:microsoft.com/office/officeart/2005/8/layout/list1"/>
    <dgm:cxn modelId="{56782257-CF86-44ED-A631-4072C7752958}" type="presParOf" srcId="{9F5EE7BD-E3BD-4B63-B706-D6839CB43D96}" destId="{BDAA6544-C14B-4C30-9D02-013250863480}" srcOrd="1" destOrd="0" presId="urn:microsoft.com/office/officeart/2005/8/layout/list1"/>
    <dgm:cxn modelId="{8374F935-78BF-44E8-9750-488306907A66}" type="presParOf" srcId="{9F5EE7BD-E3BD-4B63-B706-D6839CB43D96}" destId="{67801432-5BB7-4506-8B9F-BFB71187AB9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5CC40B3-5C6A-411B-84A8-E53EFD166966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03D73B-435C-424E-AA4D-733936C32D19}">
      <dgm:prSet phldrT="[Text]" custT="1"/>
      <dgm:spPr/>
      <dgm:t>
        <a:bodyPr/>
        <a:lstStyle/>
        <a:p>
          <a:r>
            <a:rPr lang="en-US" sz="2400" b="1" dirty="0"/>
            <a:t>Hospital’s ability </a:t>
          </a:r>
          <a:br>
            <a:rPr lang="en-US" sz="2400" b="1" dirty="0"/>
          </a:br>
          <a:r>
            <a:rPr lang="en-US" sz="2400" b="1" dirty="0"/>
            <a:t>to impact</a:t>
          </a:r>
        </a:p>
      </dgm:t>
    </dgm:pt>
    <dgm:pt modelId="{6DA90802-55A7-4F13-840A-70FF385EF3AD}" type="parTrans" cxnId="{48526AF9-9487-4B31-93C4-DAADD1F2599B}">
      <dgm:prSet/>
      <dgm:spPr/>
      <dgm:t>
        <a:bodyPr/>
        <a:lstStyle/>
        <a:p>
          <a:endParaRPr lang="en-US"/>
        </a:p>
      </dgm:t>
    </dgm:pt>
    <dgm:pt modelId="{F5C2F07F-A46C-49E3-A6D0-D8ADBCD006C4}" type="sibTrans" cxnId="{48526AF9-9487-4B31-93C4-DAADD1F2599B}">
      <dgm:prSet/>
      <dgm:spPr/>
      <dgm:t>
        <a:bodyPr/>
        <a:lstStyle/>
        <a:p>
          <a:endParaRPr lang="en-US"/>
        </a:p>
      </dgm:t>
    </dgm:pt>
    <dgm:pt modelId="{34E0F4DC-FE0F-4CF0-95C6-FEC2AD752BCD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Some measures are influenced by factors outside a hospital’s control</a:t>
          </a:r>
        </a:p>
      </dgm:t>
    </dgm:pt>
    <dgm:pt modelId="{BAB8DD49-ED04-4F51-9E14-719CBF5BA082}" type="parTrans" cxnId="{893680EB-EB1D-4D17-9459-A9CCE4231A4D}">
      <dgm:prSet/>
      <dgm:spPr/>
      <dgm:t>
        <a:bodyPr/>
        <a:lstStyle/>
        <a:p>
          <a:endParaRPr lang="en-US"/>
        </a:p>
      </dgm:t>
    </dgm:pt>
    <dgm:pt modelId="{9FC24FDE-4939-40A2-932E-23FE23FBA3BF}" type="sibTrans" cxnId="{893680EB-EB1D-4D17-9459-A9CCE4231A4D}">
      <dgm:prSet/>
      <dgm:spPr/>
      <dgm:t>
        <a:bodyPr/>
        <a:lstStyle/>
        <a:p>
          <a:endParaRPr lang="en-US"/>
        </a:p>
      </dgm:t>
    </dgm:pt>
    <dgm:pt modelId="{9F5EE7BD-E3BD-4B63-B706-D6839CB43D96}" type="pres">
      <dgm:prSet presAssocID="{85CC40B3-5C6A-411B-84A8-E53EFD166966}" presName="linear" presStyleCnt="0">
        <dgm:presLayoutVars>
          <dgm:dir/>
          <dgm:animLvl val="lvl"/>
          <dgm:resizeHandles val="exact"/>
        </dgm:presLayoutVars>
      </dgm:prSet>
      <dgm:spPr/>
    </dgm:pt>
    <dgm:pt modelId="{78379E43-41B5-45B0-9B83-F67A71C4B2FA}" type="pres">
      <dgm:prSet presAssocID="{5B03D73B-435C-424E-AA4D-733936C32D19}" presName="parentLin" presStyleCnt="0"/>
      <dgm:spPr/>
    </dgm:pt>
    <dgm:pt modelId="{33EDECFC-0D80-4510-A7A8-306D064EB8F7}" type="pres">
      <dgm:prSet presAssocID="{5B03D73B-435C-424E-AA4D-733936C32D19}" presName="parentLeftMargin" presStyleLbl="node1" presStyleIdx="0" presStyleCnt="1"/>
      <dgm:spPr/>
    </dgm:pt>
    <dgm:pt modelId="{D82B51B4-0CA3-4E41-9A03-BDC99A3E86D9}" type="pres">
      <dgm:prSet presAssocID="{5B03D73B-435C-424E-AA4D-733936C32D19}" presName="parentText" presStyleLbl="node1" presStyleIdx="0" presStyleCnt="1" custScaleY="90536">
        <dgm:presLayoutVars>
          <dgm:chMax val="0"/>
          <dgm:bulletEnabled val="1"/>
        </dgm:presLayoutVars>
      </dgm:prSet>
      <dgm:spPr/>
    </dgm:pt>
    <dgm:pt modelId="{BDAA6544-C14B-4C30-9D02-013250863480}" type="pres">
      <dgm:prSet presAssocID="{5B03D73B-435C-424E-AA4D-733936C32D19}" presName="negativeSpace" presStyleCnt="0"/>
      <dgm:spPr/>
    </dgm:pt>
    <dgm:pt modelId="{67801432-5BB7-4506-8B9F-BFB71187AB96}" type="pres">
      <dgm:prSet presAssocID="{5B03D73B-435C-424E-AA4D-733936C32D19}" presName="childText" presStyleLbl="conFgAcc1" presStyleIdx="0" presStyleCnt="1" custLinFactNeighborX="-9402" custLinFactNeighborY="-8573">
        <dgm:presLayoutVars>
          <dgm:bulletEnabled val="1"/>
        </dgm:presLayoutVars>
      </dgm:prSet>
      <dgm:spPr/>
    </dgm:pt>
  </dgm:ptLst>
  <dgm:cxnLst>
    <dgm:cxn modelId="{B399A430-0EEB-4774-B224-5E366525861E}" type="presOf" srcId="{85CC40B3-5C6A-411B-84A8-E53EFD166966}" destId="{9F5EE7BD-E3BD-4B63-B706-D6839CB43D96}" srcOrd="0" destOrd="0" presId="urn:microsoft.com/office/officeart/2005/8/layout/list1"/>
    <dgm:cxn modelId="{FC31423D-16E6-40D8-A2E8-0ED96C3DFA17}" type="presOf" srcId="{5B03D73B-435C-424E-AA4D-733936C32D19}" destId="{33EDECFC-0D80-4510-A7A8-306D064EB8F7}" srcOrd="0" destOrd="0" presId="urn:microsoft.com/office/officeart/2005/8/layout/list1"/>
    <dgm:cxn modelId="{1BD93180-86D2-486B-B3F5-2E4272A68111}" type="presOf" srcId="{34E0F4DC-FE0F-4CF0-95C6-FEC2AD752BCD}" destId="{67801432-5BB7-4506-8B9F-BFB71187AB96}" srcOrd="0" destOrd="0" presId="urn:microsoft.com/office/officeart/2005/8/layout/list1"/>
    <dgm:cxn modelId="{B79B0CC4-BC39-4BA2-89FD-BD4C74246C28}" type="presOf" srcId="{5B03D73B-435C-424E-AA4D-733936C32D19}" destId="{D82B51B4-0CA3-4E41-9A03-BDC99A3E86D9}" srcOrd="1" destOrd="0" presId="urn:microsoft.com/office/officeart/2005/8/layout/list1"/>
    <dgm:cxn modelId="{893680EB-EB1D-4D17-9459-A9CCE4231A4D}" srcId="{5B03D73B-435C-424E-AA4D-733936C32D19}" destId="{34E0F4DC-FE0F-4CF0-95C6-FEC2AD752BCD}" srcOrd="0" destOrd="0" parTransId="{BAB8DD49-ED04-4F51-9E14-719CBF5BA082}" sibTransId="{9FC24FDE-4939-40A2-932E-23FE23FBA3BF}"/>
    <dgm:cxn modelId="{48526AF9-9487-4B31-93C4-DAADD1F2599B}" srcId="{85CC40B3-5C6A-411B-84A8-E53EFD166966}" destId="{5B03D73B-435C-424E-AA4D-733936C32D19}" srcOrd="0" destOrd="0" parTransId="{6DA90802-55A7-4F13-840A-70FF385EF3AD}" sibTransId="{F5C2F07F-A46C-49E3-A6D0-D8ADBCD006C4}"/>
    <dgm:cxn modelId="{FAF9AFE2-779F-4413-84D6-DC172B09591E}" type="presParOf" srcId="{9F5EE7BD-E3BD-4B63-B706-D6839CB43D96}" destId="{78379E43-41B5-45B0-9B83-F67A71C4B2FA}" srcOrd="0" destOrd="0" presId="urn:microsoft.com/office/officeart/2005/8/layout/list1"/>
    <dgm:cxn modelId="{597422AD-FEF4-48E1-B212-5FB8AC7C03AD}" type="presParOf" srcId="{78379E43-41B5-45B0-9B83-F67A71C4B2FA}" destId="{33EDECFC-0D80-4510-A7A8-306D064EB8F7}" srcOrd="0" destOrd="0" presId="urn:microsoft.com/office/officeart/2005/8/layout/list1"/>
    <dgm:cxn modelId="{6925B626-9D96-442F-97CC-CE80E4E06A04}" type="presParOf" srcId="{78379E43-41B5-45B0-9B83-F67A71C4B2FA}" destId="{D82B51B4-0CA3-4E41-9A03-BDC99A3E86D9}" srcOrd="1" destOrd="0" presId="urn:microsoft.com/office/officeart/2005/8/layout/list1"/>
    <dgm:cxn modelId="{56782257-CF86-44ED-A631-4072C7752958}" type="presParOf" srcId="{9F5EE7BD-E3BD-4B63-B706-D6839CB43D96}" destId="{BDAA6544-C14B-4C30-9D02-013250863480}" srcOrd="1" destOrd="0" presId="urn:microsoft.com/office/officeart/2005/8/layout/list1"/>
    <dgm:cxn modelId="{8374F935-78BF-44E8-9750-488306907A66}" type="presParOf" srcId="{9F5EE7BD-E3BD-4B63-B706-D6839CB43D96}" destId="{67801432-5BB7-4506-8B9F-BFB71187AB9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C77895-B01B-41B1-ABC9-09D060C7A478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133E2C-B468-4FB2-BFCB-F36B86252BBB}">
      <dgm:prSet phldrT="[Text]"/>
      <dgm:spPr/>
      <dgm:t>
        <a:bodyPr/>
        <a:lstStyle/>
        <a:p>
          <a:r>
            <a:rPr lang="en-US" dirty="0"/>
            <a:t>Value</a:t>
          </a:r>
        </a:p>
      </dgm:t>
    </dgm:pt>
    <dgm:pt modelId="{6CB3A6F3-E1B8-4745-9D14-5E96C6951049}" type="parTrans" cxnId="{D150A7FC-BBA6-42B9-8A19-8FE53B3585AD}">
      <dgm:prSet/>
      <dgm:spPr/>
      <dgm:t>
        <a:bodyPr/>
        <a:lstStyle/>
        <a:p>
          <a:endParaRPr lang="en-US"/>
        </a:p>
      </dgm:t>
    </dgm:pt>
    <dgm:pt modelId="{276443DF-E8EE-4170-97C5-1FF8F7601C1F}" type="sibTrans" cxnId="{D150A7FC-BBA6-42B9-8A19-8FE53B3585AD}">
      <dgm:prSet/>
      <dgm:spPr/>
      <dgm:t>
        <a:bodyPr/>
        <a:lstStyle/>
        <a:p>
          <a:endParaRPr lang="en-US"/>
        </a:p>
      </dgm:t>
    </dgm:pt>
    <dgm:pt modelId="{E7AF252D-494A-4322-833E-F245C48A90E8}">
      <dgm:prSet phldrT="[Text]"/>
      <dgm:spPr/>
      <dgm:t>
        <a:bodyPr/>
        <a:lstStyle/>
        <a:p>
          <a:r>
            <a:rPr lang="en-US" dirty="0"/>
            <a:t>Cost</a:t>
          </a:r>
        </a:p>
      </dgm:t>
    </dgm:pt>
    <dgm:pt modelId="{5039AFE3-41F6-4EEF-9919-9F70398FBABF}" type="parTrans" cxnId="{26EF1891-E614-4120-A407-E4DEC55557A7}">
      <dgm:prSet/>
      <dgm:spPr/>
      <dgm:t>
        <a:bodyPr/>
        <a:lstStyle/>
        <a:p>
          <a:endParaRPr lang="en-US"/>
        </a:p>
      </dgm:t>
    </dgm:pt>
    <dgm:pt modelId="{E49532B8-2466-4494-BB10-BC986C3FBCFA}" type="sibTrans" cxnId="{26EF1891-E614-4120-A407-E4DEC55557A7}">
      <dgm:prSet/>
      <dgm:spPr/>
      <dgm:t>
        <a:bodyPr/>
        <a:lstStyle/>
        <a:p>
          <a:endParaRPr lang="en-US"/>
        </a:p>
      </dgm:t>
    </dgm:pt>
    <dgm:pt modelId="{8AAA0C4D-3F7D-4521-971E-25AC0F033168}">
      <dgm:prSet phldrT="[Text]"/>
      <dgm:spPr/>
      <dgm:t>
        <a:bodyPr/>
        <a:lstStyle/>
        <a:p>
          <a:r>
            <a:rPr lang="en-US" dirty="0"/>
            <a:t>Quality</a:t>
          </a:r>
        </a:p>
      </dgm:t>
    </dgm:pt>
    <dgm:pt modelId="{63129668-0979-43D9-A845-8072A125D9E9}" type="parTrans" cxnId="{569E84D0-CA44-495C-8643-004A3179EF48}">
      <dgm:prSet/>
      <dgm:spPr/>
      <dgm:t>
        <a:bodyPr/>
        <a:lstStyle/>
        <a:p>
          <a:endParaRPr lang="en-US"/>
        </a:p>
      </dgm:t>
    </dgm:pt>
    <dgm:pt modelId="{45AF6255-5495-456B-B07E-5EAEF4D095CE}" type="sibTrans" cxnId="{569E84D0-CA44-495C-8643-004A3179EF48}">
      <dgm:prSet/>
      <dgm:spPr/>
      <dgm:t>
        <a:bodyPr/>
        <a:lstStyle/>
        <a:p>
          <a:endParaRPr lang="en-US"/>
        </a:p>
      </dgm:t>
    </dgm:pt>
    <dgm:pt modelId="{9C8C7D7E-2457-4F65-B43B-66DF1F05B898}" type="pres">
      <dgm:prSet presAssocID="{35C77895-B01B-41B1-ABC9-09D060C7A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6F38343-DDCE-4A87-A12C-A16873822C86}" type="pres">
      <dgm:prSet presAssocID="{9A133E2C-B468-4FB2-BFCB-F36B86252BBB}" presName="gear1" presStyleLbl="node1" presStyleIdx="0" presStyleCnt="3">
        <dgm:presLayoutVars>
          <dgm:chMax val="1"/>
          <dgm:bulletEnabled val="1"/>
        </dgm:presLayoutVars>
      </dgm:prSet>
      <dgm:spPr/>
    </dgm:pt>
    <dgm:pt modelId="{F5996D57-80D9-45DD-A6CA-A89044B64E32}" type="pres">
      <dgm:prSet presAssocID="{9A133E2C-B468-4FB2-BFCB-F36B86252BBB}" presName="gear1srcNode" presStyleLbl="node1" presStyleIdx="0" presStyleCnt="3"/>
      <dgm:spPr/>
    </dgm:pt>
    <dgm:pt modelId="{613DC6A9-6CF5-4288-8392-9CA9A89FC1FB}" type="pres">
      <dgm:prSet presAssocID="{9A133E2C-B468-4FB2-BFCB-F36B86252BBB}" presName="gear1dstNode" presStyleLbl="node1" presStyleIdx="0" presStyleCnt="3"/>
      <dgm:spPr/>
    </dgm:pt>
    <dgm:pt modelId="{05662CEC-F931-4EF9-87BA-20602B11EC3E}" type="pres">
      <dgm:prSet presAssocID="{E7AF252D-494A-4322-833E-F245C48A90E8}" presName="gear2" presStyleLbl="node1" presStyleIdx="1" presStyleCnt="3">
        <dgm:presLayoutVars>
          <dgm:chMax val="1"/>
          <dgm:bulletEnabled val="1"/>
        </dgm:presLayoutVars>
      </dgm:prSet>
      <dgm:spPr/>
    </dgm:pt>
    <dgm:pt modelId="{47AADC86-3DFC-41AF-8B85-902BD0EBFD8B}" type="pres">
      <dgm:prSet presAssocID="{E7AF252D-494A-4322-833E-F245C48A90E8}" presName="gear2srcNode" presStyleLbl="node1" presStyleIdx="1" presStyleCnt="3"/>
      <dgm:spPr/>
    </dgm:pt>
    <dgm:pt modelId="{98A99063-BAD4-4D16-B9DF-36A1F5F1A7A6}" type="pres">
      <dgm:prSet presAssocID="{E7AF252D-494A-4322-833E-F245C48A90E8}" presName="gear2dstNode" presStyleLbl="node1" presStyleIdx="1" presStyleCnt="3"/>
      <dgm:spPr/>
    </dgm:pt>
    <dgm:pt modelId="{F4AC9CDB-AF44-4A97-8BD1-B516C9421962}" type="pres">
      <dgm:prSet presAssocID="{8AAA0C4D-3F7D-4521-971E-25AC0F033168}" presName="gear3" presStyleLbl="node1" presStyleIdx="2" presStyleCnt="3"/>
      <dgm:spPr/>
    </dgm:pt>
    <dgm:pt modelId="{1CB3ED7F-74D1-4A6B-9613-C2267CE5A1D1}" type="pres">
      <dgm:prSet presAssocID="{8AAA0C4D-3F7D-4521-971E-25AC0F03316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F1AFE4F-36C6-4E7C-A17F-F0405AB2A2DC}" type="pres">
      <dgm:prSet presAssocID="{8AAA0C4D-3F7D-4521-971E-25AC0F033168}" presName="gear3srcNode" presStyleLbl="node1" presStyleIdx="2" presStyleCnt="3"/>
      <dgm:spPr/>
    </dgm:pt>
    <dgm:pt modelId="{9F19B530-2C81-4777-80B5-E617DA29F701}" type="pres">
      <dgm:prSet presAssocID="{8AAA0C4D-3F7D-4521-971E-25AC0F033168}" presName="gear3dstNode" presStyleLbl="node1" presStyleIdx="2" presStyleCnt="3"/>
      <dgm:spPr/>
    </dgm:pt>
    <dgm:pt modelId="{3C86BF5C-7580-400E-B2B8-34C660356444}" type="pres">
      <dgm:prSet presAssocID="{276443DF-E8EE-4170-97C5-1FF8F7601C1F}" presName="connector1" presStyleLbl="sibTrans2D1" presStyleIdx="0" presStyleCnt="3"/>
      <dgm:spPr/>
    </dgm:pt>
    <dgm:pt modelId="{96FF1932-A26F-414F-8ACC-A7E8C82E9946}" type="pres">
      <dgm:prSet presAssocID="{E49532B8-2466-4494-BB10-BC986C3FBCFA}" presName="connector2" presStyleLbl="sibTrans2D1" presStyleIdx="1" presStyleCnt="3"/>
      <dgm:spPr/>
    </dgm:pt>
    <dgm:pt modelId="{68715B9E-C586-469F-B039-1A8D0B5DBA9C}" type="pres">
      <dgm:prSet presAssocID="{45AF6255-5495-456B-B07E-5EAEF4D095CE}" presName="connector3" presStyleLbl="sibTrans2D1" presStyleIdx="2" presStyleCnt="3"/>
      <dgm:spPr/>
    </dgm:pt>
  </dgm:ptLst>
  <dgm:cxnLst>
    <dgm:cxn modelId="{9230C216-C695-426D-9697-E289183C4CC8}" type="presOf" srcId="{E7AF252D-494A-4322-833E-F245C48A90E8}" destId="{05662CEC-F931-4EF9-87BA-20602B11EC3E}" srcOrd="0" destOrd="0" presId="urn:microsoft.com/office/officeart/2005/8/layout/gear1"/>
    <dgm:cxn modelId="{F798A619-4BF6-4996-8B56-5A5198FC589A}" type="presOf" srcId="{8AAA0C4D-3F7D-4521-971E-25AC0F033168}" destId="{9F19B530-2C81-4777-80B5-E617DA29F701}" srcOrd="3" destOrd="0" presId="urn:microsoft.com/office/officeart/2005/8/layout/gear1"/>
    <dgm:cxn modelId="{C356C027-7F92-4DA4-8561-1CF2E3C98F91}" type="presOf" srcId="{9A133E2C-B468-4FB2-BFCB-F36B86252BBB}" destId="{F5996D57-80D9-45DD-A6CA-A89044B64E32}" srcOrd="1" destOrd="0" presId="urn:microsoft.com/office/officeart/2005/8/layout/gear1"/>
    <dgm:cxn modelId="{DE24232B-A38B-4724-B7C4-FEF4E6B9DC40}" type="presOf" srcId="{8AAA0C4D-3F7D-4521-971E-25AC0F033168}" destId="{1CB3ED7F-74D1-4A6B-9613-C2267CE5A1D1}" srcOrd="1" destOrd="0" presId="urn:microsoft.com/office/officeart/2005/8/layout/gear1"/>
    <dgm:cxn modelId="{578D5439-475C-4CE9-8FCA-046EF541A10D}" type="presOf" srcId="{8AAA0C4D-3F7D-4521-971E-25AC0F033168}" destId="{F4AC9CDB-AF44-4A97-8BD1-B516C9421962}" srcOrd="0" destOrd="0" presId="urn:microsoft.com/office/officeart/2005/8/layout/gear1"/>
    <dgm:cxn modelId="{9B58A443-73FA-4A2B-AFA4-A53D517A2111}" type="presOf" srcId="{9A133E2C-B468-4FB2-BFCB-F36B86252BBB}" destId="{96F38343-DDCE-4A87-A12C-A16873822C86}" srcOrd="0" destOrd="0" presId="urn:microsoft.com/office/officeart/2005/8/layout/gear1"/>
    <dgm:cxn modelId="{26EF1891-E614-4120-A407-E4DEC55557A7}" srcId="{35C77895-B01B-41B1-ABC9-09D060C7A478}" destId="{E7AF252D-494A-4322-833E-F245C48A90E8}" srcOrd="1" destOrd="0" parTransId="{5039AFE3-41F6-4EEF-9919-9F70398FBABF}" sibTransId="{E49532B8-2466-4494-BB10-BC986C3FBCFA}"/>
    <dgm:cxn modelId="{1DE28FAE-957D-4908-B75B-5CCF36395CF6}" type="presOf" srcId="{8AAA0C4D-3F7D-4521-971E-25AC0F033168}" destId="{3F1AFE4F-36C6-4E7C-A17F-F0405AB2A2DC}" srcOrd="2" destOrd="0" presId="urn:microsoft.com/office/officeart/2005/8/layout/gear1"/>
    <dgm:cxn modelId="{AA40C6B6-3DA7-4A33-8BFC-A6A5939113C7}" type="presOf" srcId="{276443DF-E8EE-4170-97C5-1FF8F7601C1F}" destId="{3C86BF5C-7580-400E-B2B8-34C660356444}" srcOrd="0" destOrd="0" presId="urn:microsoft.com/office/officeart/2005/8/layout/gear1"/>
    <dgm:cxn modelId="{162D52B7-B7F0-4AC3-B65E-9033ED500E4D}" type="presOf" srcId="{E49532B8-2466-4494-BB10-BC986C3FBCFA}" destId="{96FF1932-A26F-414F-8ACC-A7E8C82E9946}" srcOrd="0" destOrd="0" presId="urn:microsoft.com/office/officeart/2005/8/layout/gear1"/>
    <dgm:cxn modelId="{BDD8B9C5-00EC-4F91-A65A-AFB1858989D4}" type="presOf" srcId="{9A133E2C-B468-4FB2-BFCB-F36B86252BBB}" destId="{613DC6A9-6CF5-4288-8392-9CA9A89FC1FB}" srcOrd="2" destOrd="0" presId="urn:microsoft.com/office/officeart/2005/8/layout/gear1"/>
    <dgm:cxn modelId="{569E84D0-CA44-495C-8643-004A3179EF48}" srcId="{35C77895-B01B-41B1-ABC9-09D060C7A478}" destId="{8AAA0C4D-3F7D-4521-971E-25AC0F033168}" srcOrd="2" destOrd="0" parTransId="{63129668-0979-43D9-A845-8072A125D9E9}" sibTransId="{45AF6255-5495-456B-B07E-5EAEF4D095CE}"/>
    <dgm:cxn modelId="{CE5C7ED4-9F6B-4AD4-ABF5-EF9348109E3B}" type="presOf" srcId="{35C77895-B01B-41B1-ABC9-09D060C7A478}" destId="{9C8C7D7E-2457-4F65-B43B-66DF1F05B898}" srcOrd="0" destOrd="0" presId="urn:microsoft.com/office/officeart/2005/8/layout/gear1"/>
    <dgm:cxn modelId="{CB5CADD6-DE89-4A49-A195-E5D97D66927F}" type="presOf" srcId="{E7AF252D-494A-4322-833E-F245C48A90E8}" destId="{47AADC86-3DFC-41AF-8B85-902BD0EBFD8B}" srcOrd="1" destOrd="0" presId="urn:microsoft.com/office/officeart/2005/8/layout/gear1"/>
    <dgm:cxn modelId="{F4D1A5DF-36EA-4827-8A9C-1C683C96B777}" type="presOf" srcId="{E7AF252D-494A-4322-833E-F245C48A90E8}" destId="{98A99063-BAD4-4D16-B9DF-36A1F5F1A7A6}" srcOrd="2" destOrd="0" presId="urn:microsoft.com/office/officeart/2005/8/layout/gear1"/>
    <dgm:cxn modelId="{9D1483E1-2EEE-4905-B272-C070430469AB}" type="presOf" srcId="{45AF6255-5495-456B-B07E-5EAEF4D095CE}" destId="{68715B9E-C586-469F-B039-1A8D0B5DBA9C}" srcOrd="0" destOrd="0" presId="urn:microsoft.com/office/officeart/2005/8/layout/gear1"/>
    <dgm:cxn modelId="{D150A7FC-BBA6-42B9-8A19-8FE53B3585AD}" srcId="{35C77895-B01B-41B1-ABC9-09D060C7A478}" destId="{9A133E2C-B468-4FB2-BFCB-F36B86252BBB}" srcOrd="0" destOrd="0" parTransId="{6CB3A6F3-E1B8-4745-9D14-5E96C6951049}" sibTransId="{276443DF-E8EE-4170-97C5-1FF8F7601C1F}"/>
    <dgm:cxn modelId="{8074368A-4D3D-424D-B52E-87D8741F74DF}" type="presParOf" srcId="{9C8C7D7E-2457-4F65-B43B-66DF1F05B898}" destId="{96F38343-DDCE-4A87-A12C-A16873822C86}" srcOrd="0" destOrd="0" presId="urn:microsoft.com/office/officeart/2005/8/layout/gear1"/>
    <dgm:cxn modelId="{61B3602F-C6B3-4C0E-BEA1-51368E087827}" type="presParOf" srcId="{9C8C7D7E-2457-4F65-B43B-66DF1F05B898}" destId="{F5996D57-80D9-45DD-A6CA-A89044B64E32}" srcOrd="1" destOrd="0" presId="urn:microsoft.com/office/officeart/2005/8/layout/gear1"/>
    <dgm:cxn modelId="{A0DF9557-68D3-4209-8185-8E3EEB64EF7B}" type="presParOf" srcId="{9C8C7D7E-2457-4F65-B43B-66DF1F05B898}" destId="{613DC6A9-6CF5-4288-8392-9CA9A89FC1FB}" srcOrd="2" destOrd="0" presId="urn:microsoft.com/office/officeart/2005/8/layout/gear1"/>
    <dgm:cxn modelId="{A2718A85-FD15-48FE-924C-6863C717B88B}" type="presParOf" srcId="{9C8C7D7E-2457-4F65-B43B-66DF1F05B898}" destId="{05662CEC-F931-4EF9-87BA-20602B11EC3E}" srcOrd="3" destOrd="0" presId="urn:microsoft.com/office/officeart/2005/8/layout/gear1"/>
    <dgm:cxn modelId="{CC9180A6-BABF-4A81-A39D-F5F09C25125C}" type="presParOf" srcId="{9C8C7D7E-2457-4F65-B43B-66DF1F05B898}" destId="{47AADC86-3DFC-41AF-8B85-902BD0EBFD8B}" srcOrd="4" destOrd="0" presId="urn:microsoft.com/office/officeart/2005/8/layout/gear1"/>
    <dgm:cxn modelId="{1392694F-4AB4-4FFB-B1BA-FBBF70A17D3E}" type="presParOf" srcId="{9C8C7D7E-2457-4F65-B43B-66DF1F05B898}" destId="{98A99063-BAD4-4D16-B9DF-36A1F5F1A7A6}" srcOrd="5" destOrd="0" presId="urn:microsoft.com/office/officeart/2005/8/layout/gear1"/>
    <dgm:cxn modelId="{7713626E-BD43-45BB-AF3E-A10AB572295F}" type="presParOf" srcId="{9C8C7D7E-2457-4F65-B43B-66DF1F05B898}" destId="{F4AC9CDB-AF44-4A97-8BD1-B516C9421962}" srcOrd="6" destOrd="0" presId="urn:microsoft.com/office/officeart/2005/8/layout/gear1"/>
    <dgm:cxn modelId="{7BF18B3B-610D-43FD-BA1A-27200AE23FB3}" type="presParOf" srcId="{9C8C7D7E-2457-4F65-B43B-66DF1F05B898}" destId="{1CB3ED7F-74D1-4A6B-9613-C2267CE5A1D1}" srcOrd="7" destOrd="0" presId="urn:microsoft.com/office/officeart/2005/8/layout/gear1"/>
    <dgm:cxn modelId="{697A7D1F-D244-462A-8D2F-3AA5476596F8}" type="presParOf" srcId="{9C8C7D7E-2457-4F65-B43B-66DF1F05B898}" destId="{3F1AFE4F-36C6-4E7C-A17F-F0405AB2A2DC}" srcOrd="8" destOrd="0" presId="urn:microsoft.com/office/officeart/2005/8/layout/gear1"/>
    <dgm:cxn modelId="{ECB83B31-459C-47F2-9B8B-AD4968A52651}" type="presParOf" srcId="{9C8C7D7E-2457-4F65-B43B-66DF1F05B898}" destId="{9F19B530-2C81-4777-80B5-E617DA29F701}" srcOrd="9" destOrd="0" presId="urn:microsoft.com/office/officeart/2005/8/layout/gear1"/>
    <dgm:cxn modelId="{B0A4393C-F8B6-4773-A755-DE66D384B7FA}" type="presParOf" srcId="{9C8C7D7E-2457-4F65-B43B-66DF1F05B898}" destId="{3C86BF5C-7580-400E-B2B8-34C660356444}" srcOrd="10" destOrd="0" presId="urn:microsoft.com/office/officeart/2005/8/layout/gear1"/>
    <dgm:cxn modelId="{B4CC9591-5A81-468A-9E54-BBCCE8ECCE1D}" type="presParOf" srcId="{9C8C7D7E-2457-4F65-B43B-66DF1F05B898}" destId="{96FF1932-A26F-414F-8ACC-A7E8C82E9946}" srcOrd="11" destOrd="0" presId="urn:microsoft.com/office/officeart/2005/8/layout/gear1"/>
    <dgm:cxn modelId="{94C1E520-45A5-4779-9AFA-5B8965E810FF}" type="presParOf" srcId="{9C8C7D7E-2457-4F65-B43B-66DF1F05B898}" destId="{68715B9E-C586-469F-B039-1A8D0B5DBA9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F1242D-7DF8-4005-96B3-EFC6ED9F3B1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D289B-1955-4BC5-AFBC-55091B11A7B5}">
      <dgm:prSet phldrT="[Text]"/>
      <dgm:spPr/>
      <dgm:t>
        <a:bodyPr/>
        <a:lstStyle/>
        <a:p>
          <a:r>
            <a:rPr lang="en-US" dirty="0"/>
            <a:t>Clinical care occurs</a:t>
          </a:r>
        </a:p>
      </dgm:t>
    </dgm:pt>
    <dgm:pt modelId="{687DF580-00E2-45CB-95B1-4458F4882D1E}" type="parTrans" cxnId="{CBE69B4F-F303-47B6-9591-01727E6079E5}">
      <dgm:prSet/>
      <dgm:spPr/>
      <dgm:t>
        <a:bodyPr/>
        <a:lstStyle/>
        <a:p>
          <a:endParaRPr lang="en-US"/>
        </a:p>
      </dgm:t>
    </dgm:pt>
    <dgm:pt modelId="{9A5AECCA-0B32-4F95-A60C-C94F911C8445}" type="sibTrans" cxnId="{CBE69B4F-F303-47B6-9591-01727E6079E5}">
      <dgm:prSet/>
      <dgm:spPr/>
      <dgm:t>
        <a:bodyPr/>
        <a:lstStyle/>
        <a:p>
          <a:endParaRPr lang="en-US"/>
        </a:p>
      </dgm:t>
    </dgm:pt>
    <dgm:pt modelId="{B2AE3DF2-DAFE-46A7-9286-0E94979D5F7F}">
      <dgm:prSet phldrT="[Text]"/>
      <dgm:spPr/>
      <dgm:t>
        <a:bodyPr/>
        <a:lstStyle/>
        <a:p>
          <a:r>
            <a:rPr lang="en-US" dirty="0"/>
            <a:t>Measurement</a:t>
          </a:r>
        </a:p>
      </dgm:t>
    </dgm:pt>
    <dgm:pt modelId="{75652384-5816-4B11-8B40-9282F3D61D8B}" type="parTrans" cxnId="{AD3166B6-5D1C-459E-8F48-C1D0731CAB94}">
      <dgm:prSet/>
      <dgm:spPr/>
      <dgm:t>
        <a:bodyPr/>
        <a:lstStyle/>
        <a:p>
          <a:endParaRPr lang="en-US"/>
        </a:p>
      </dgm:t>
    </dgm:pt>
    <dgm:pt modelId="{4085798F-4AA9-45C9-A084-BDBDD54C6CEA}" type="sibTrans" cxnId="{AD3166B6-5D1C-459E-8F48-C1D0731CAB94}">
      <dgm:prSet/>
      <dgm:spPr/>
      <dgm:t>
        <a:bodyPr/>
        <a:lstStyle/>
        <a:p>
          <a:endParaRPr lang="en-US"/>
        </a:p>
      </dgm:t>
    </dgm:pt>
    <dgm:pt modelId="{537389E2-D4FC-4687-A179-44D4FA707F86}">
      <dgm:prSet phldrT="[Text]"/>
      <dgm:spPr/>
      <dgm:t>
        <a:bodyPr/>
        <a:lstStyle/>
        <a:p>
          <a:r>
            <a:rPr lang="en-US" dirty="0"/>
            <a:t>Scoring Algorithm</a:t>
          </a:r>
        </a:p>
      </dgm:t>
    </dgm:pt>
    <dgm:pt modelId="{F2617552-74D6-4BA0-8447-60A6AF5A0314}" type="parTrans" cxnId="{9FFB268E-1F22-4DE4-B824-86CCB1ACB118}">
      <dgm:prSet/>
      <dgm:spPr/>
      <dgm:t>
        <a:bodyPr/>
        <a:lstStyle/>
        <a:p>
          <a:endParaRPr lang="en-US"/>
        </a:p>
      </dgm:t>
    </dgm:pt>
    <dgm:pt modelId="{BC8F5D3D-44BD-4364-B863-1E09DC03C730}" type="sibTrans" cxnId="{9FFB268E-1F22-4DE4-B824-86CCB1ACB118}">
      <dgm:prSet/>
      <dgm:spPr/>
      <dgm:t>
        <a:bodyPr/>
        <a:lstStyle/>
        <a:p>
          <a:endParaRPr lang="en-US"/>
        </a:p>
      </dgm:t>
    </dgm:pt>
    <dgm:pt modelId="{AC219B45-EF44-49B4-8D2D-5AA1899AF75A}">
      <dgm:prSet phldrT="[Text]"/>
      <dgm:spPr/>
      <dgm:t>
        <a:bodyPr/>
        <a:lstStyle/>
        <a:p>
          <a:r>
            <a:rPr lang="en-US" i="1" dirty="0"/>
            <a:t>Payment Adjustment</a:t>
          </a:r>
        </a:p>
      </dgm:t>
    </dgm:pt>
    <dgm:pt modelId="{86B3779A-21D4-4608-A024-71780E88E81D}" type="parTrans" cxnId="{829E73DC-370E-4CD4-A3E3-D10E028C1B90}">
      <dgm:prSet/>
      <dgm:spPr/>
      <dgm:t>
        <a:bodyPr/>
        <a:lstStyle/>
        <a:p>
          <a:endParaRPr lang="en-US"/>
        </a:p>
      </dgm:t>
    </dgm:pt>
    <dgm:pt modelId="{E51F867F-28DA-4BA1-8D43-88B88DE87D80}" type="sibTrans" cxnId="{829E73DC-370E-4CD4-A3E3-D10E028C1B90}">
      <dgm:prSet/>
      <dgm:spPr/>
      <dgm:t>
        <a:bodyPr/>
        <a:lstStyle/>
        <a:p>
          <a:endParaRPr lang="en-US"/>
        </a:p>
      </dgm:t>
    </dgm:pt>
    <dgm:pt modelId="{6F504C7F-EFDC-4B79-AA0E-8A7187956578}" type="pres">
      <dgm:prSet presAssocID="{5BF1242D-7DF8-4005-96B3-EFC6ED9F3B1E}" presName="CompostProcess" presStyleCnt="0">
        <dgm:presLayoutVars>
          <dgm:dir/>
          <dgm:resizeHandles val="exact"/>
        </dgm:presLayoutVars>
      </dgm:prSet>
      <dgm:spPr/>
    </dgm:pt>
    <dgm:pt modelId="{E72D184D-0ED7-4178-B288-CC39D9B42E99}" type="pres">
      <dgm:prSet presAssocID="{5BF1242D-7DF8-4005-96B3-EFC6ED9F3B1E}" presName="arrow" presStyleLbl="bgShp" presStyleIdx="0" presStyleCnt="1"/>
      <dgm:spPr/>
    </dgm:pt>
    <dgm:pt modelId="{48793567-898A-409D-A71D-3543FA9C9603}" type="pres">
      <dgm:prSet presAssocID="{5BF1242D-7DF8-4005-96B3-EFC6ED9F3B1E}" presName="linearProcess" presStyleCnt="0"/>
      <dgm:spPr/>
    </dgm:pt>
    <dgm:pt modelId="{95A5FAEC-E065-43CF-B38D-62E545BA393B}" type="pres">
      <dgm:prSet presAssocID="{C16D289B-1955-4BC5-AFBC-55091B11A7B5}" presName="textNode" presStyleLbl="node1" presStyleIdx="0" presStyleCnt="4">
        <dgm:presLayoutVars>
          <dgm:bulletEnabled val="1"/>
        </dgm:presLayoutVars>
      </dgm:prSet>
      <dgm:spPr/>
    </dgm:pt>
    <dgm:pt modelId="{6323C52E-BFD8-457D-BE20-C060321611C7}" type="pres">
      <dgm:prSet presAssocID="{9A5AECCA-0B32-4F95-A60C-C94F911C8445}" presName="sibTrans" presStyleCnt="0"/>
      <dgm:spPr/>
    </dgm:pt>
    <dgm:pt modelId="{400DA284-907F-459D-A0EB-590A3B42C5AF}" type="pres">
      <dgm:prSet presAssocID="{B2AE3DF2-DAFE-46A7-9286-0E94979D5F7F}" presName="textNode" presStyleLbl="node1" presStyleIdx="1" presStyleCnt="4" custLinFactNeighborX="-36253" custLinFactNeighborY="-445">
        <dgm:presLayoutVars>
          <dgm:bulletEnabled val="1"/>
        </dgm:presLayoutVars>
      </dgm:prSet>
      <dgm:spPr/>
    </dgm:pt>
    <dgm:pt modelId="{7AF7A49D-BBA0-4677-BD78-0BDBF89ADFBE}" type="pres">
      <dgm:prSet presAssocID="{4085798F-4AA9-45C9-A084-BDBDD54C6CEA}" presName="sibTrans" presStyleCnt="0"/>
      <dgm:spPr/>
    </dgm:pt>
    <dgm:pt modelId="{EA88028C-7510-4073-A4C8-ADCFAAE3A2CA}" type="pres">
      <dgm:prSet presAssocID="{537389E2-D4FC-4687-A179-44D4FA707F86}" presName="textNode" presStyleLbl="node1" presStyleIdx="2" presStyleCnt="4">
        <dgm:presLayoutVars>
          <dgm:bulletEnabled val="1"/>
        </dgm:presLayoutVars>
      </dgm:prSet>
      <dgm:spPr/>
    </dgm:pt>
    <dgm:pt modelId="{FA11DD3F-451B-4FEC-A190-FA80A76D174E}" type="pres">
      <dgm:prSet presAssocID="{BC8F5D3D-44BD-4364-B863-1E09DC03C730}" presName="sibTrans" presStyleCnt="0"/>
      <dgm:spPr/>
    </dgm:pt>
    <dgm:pt modelId="{3A4711CC-7A97-4F80-B79B-8B7C813775DC}" type="pres">
      <dgm:prSet presAssocID="{AC219B45-EF44-49B4-8D2D-5AA1899AF75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3205C118-951D-4D96-9E99-5F5D5289FD02}" type="presOf" srcId="{AC219B45-EF44-49B4-8D2D-5AA1899AF75A}" destId="{3A4711CC-7A97-4F80-B79B-8B7C813775DC}" srcOrd="0" destOrd="0" presId="urn:microsoft.com/office/officeart/2005/8/layout/hProcess9"/>
    <dgm:cxn modelId="{410DF723-838F-4A34-8DB9-2C43C478DF78}" type="presOf" srcId="{537389E2-D4FC-4687-A179-44D4FA707F86}" destId="{EA88028C-7510-4073-A4C8-ADCFAAE3A2CA}" srcOrd="0" destOrd="0" presId="urn:microsoft.com/office/officeart/2005/8/layout/hProcess9"/>
    <dgm:cxn modelId="{06D3C16D-E454-428E-A88A-3C0D3538AA3C}" type="presOf" srcId="{C16D289B-1955-4BC5-AFBC-55091B11A7B5}" destId="{95A5FAEC-E065-43CF-B38D-62E545BA393B}" srcOrd="0" destOrd="0" presId="urn:microsoft.com/office/officeart/2005/8/layout/hProcess9"/>
    <dgm:cxn modelId="{CBE69B4F-F303-47B6-9591-01727E6079E5}" srcId="{5BF1242D-7DF8-4005-96B3-EFC6ED9F3B1E}" destId="{C16D289B-1955-4BC5-AFBC-55091B11A7B5}" srcOrd="0" destOrd="0" parTransId="{687DF580-00E2-45CB-95B1-4458F4882D1E}" sibTransId="{9A5AECCA-0B32-4F95-A60C-C94F911C8445}"/>
    <dgm:cxn modelId="{9FFB268E-1F22-4DE4-B824-86CCB1ACB118}" srcId="{5BF1242D-7DF8-4005-96B3-EFC6ED9F3B1E}" destId="{537389E2-D4FC-4687-A179-44D4FA707F86}" srcOrd="2" destOrd="0" parTransId="{F2617552-74D6-4BA0-8447-60A6AF5A0314}" sibTransId="{BC8F5D3D-44BD-4364-B863-1E09DC03C730}"/>
    <dgm:cxn modelId="{AD3166B6-5D1C-459E-8F48-C1D0731CAB94}" srcId="{5BF1242D-7DF8-4005-96B3-EFC6ED9F3B1E}" destId="{B2AE3DF2-DAFE-46A7-9286-0E94979D5F7F}" srcOrd="1" destOrd="0" parTransId="{75652384-5816-4B11-8B40-9282F3D61D8B}" sibTransId="{4085798F-4AA9-45C9-A084-BDBDD54C6CEA}"/>
    <dgm:cxn modelId="{36A440D8-33AE-4BCF-A76E-405AEE12D883}" type="presOf" srcId="{B2AE3DF2-DAFE-46A7-9286-0E94979D5F7F}" destId="{400DA284-907F-459D-A0EB-590A3B42C5AF}" srcOrd="0" destOrd="0" presId="urn:microsoft.com/office/officeart/2005/8/layout/hProcess9"/>
    <dgm:cxn modelId="{829E73DC-370E-4CD4-A3E3-D10E028C1B90}" srcId="{5BF1242D-7DF8-4005-96B3-EFC6ED9F3B1E}" destId="{AC219B45-EF44-49B4-8D2D-5AA1899AF75A}" srcOrd="3" destOrd="0" parTransId="{86B3779A-21D4-4608-A024-71780E88E81D}" sibTransId="{E51F867F-28DA-4BA1-8D43-88B88DE87D80}"/>
    <dgm:cxn modelId="{E558A3EE-D1FB-42B2-ACFD-284A8C2F0698}" type="presOf" srcId="{5BF1242D-7DF8-4005-96B3-EFC6ED9F3B1E}" destId="{6F504C7F-EFDC-4B79-AA0E-8A7187956578}" srcOrd="0" destOrd="0" presId="urn:microsoft.com/office/officeart/2005/8/layout/hProcess9"/>
    <dgm:cxn modelId="{8DCC120D-E48F-4491-B378-024A7EAD7C82}" type="presParOf" srcId="{6F504C7F-EFDC-4B79-AA0E-8A7187956578}" destId="{E72D184D-0ED7-4178-B288-CC39D9B42E99}" srcOrd="0" destOrd="0" presId="urn:microsoft.com/office/officeart/2005/8/layout/hProcess9"/>
    <dgm:cxn modelId="{E2612D6F-DE9B-4FA8-A580-AF7A30D7A2FC}" type="presParOf" srcId="{6F504C7F-EFDC-4B79-AA0E-8A7187956578}" destId="{48793567-898A-409D-A71D-3543FA9C9603}" srcOrd="1" destOrd="0" presId="urn:microsoft.com/office/officeart/2005/8/layout/hProcess9"/>
    <dgm:cxn modelId="{B9969F87-8665-4930-B0DB-6815A58AD636}" type="presParOf" srcId="{48793567-898A-409D-A71D-3543FA9C9603}" destId="{95A5FAEC-E065-43CF-B38D-62E545BA393B}" srcOrd="0" destOrd="0" presId="urn:microsoft.com/office/officeart/2005/8/layout/hProcess9"/>
    <dgm:cxn modelId="{2F516E85-11D0-4C28-9AE8-B3779B818344}" type="presParOf" srcId="{48793567-898A-409D-A71D-3543FA9C9603}" destId="{6323C52E-BFD8-457D-BE20-C060321611C7}" srcOrd="1" destOrd="0" presId="urn:microsoft.com/office/officeart/2005/8/layout/hProcess9"/>
    <dgm:cxn modelId="{C92CBFE9-7160-40F1-9262-2A7BF76D23EE}" type="presParOf" srcId="{48793567-898A-409D-A71D-3543FA9C9603}" destId="{400DA284-907F-459D-A0EB-590A3B42C5AF}" srcOrd="2" destOrd="0" presId="urn:microsoft.com/office/officeart/2005/8/layout/hProcess9"/>
    <dgm:cxn modelId="{530917BC-3C70-40A0-9AFA-3BBB53C2BC7F}" type="presParOf" srcId="{48793567-898A-409D-A71D-3543FA9C9603}" destId="{7AF7A49D-BBA0-4677-BD78-0BDBF89ADFBE}" srcOrd="3" destOrd="0" presId="urn:microsoft.com/office/officeart/2005/8/layout/hProcess9"/>
    <dgm:cxn modelId="{BC9643F7-64FD-4953-B8BC-56AE75F90558}" type="presParOf" srcId="{48793567-898A-409D-A71D-3543FA9C9603}" destId="{EA88028C-7510-4073-A4C8-ADCFAAE3A2CA}" srcOrd="4" destOrd="0" presId="urn:microsoft.com/office/officeart/2005/8/layout/hProcess9"/>
    <dgm:cxn modelId="{A0FF1961-B9D3-41A6-888C-702A707A891B}" type="presParOf" srcId="{48793567-898A-409D-A71D-3543FA9C9603}" destId="{FA11DD3F-451B-4FEC-A190-FA80A76D174E}" srcOrd="5" destOrd="0" presId="urn:microsoft.com/office/officeart/2005/8/layout/hProcess9"/>
    <dgm:cxn modelId="{2AAA4CE4-0401-4B82-8446-E2B33D3D3430}" type="presParOf" srcId="{48793567-898A-409D-A71D-3543FA9C9603}" destId="{3A4711CC-7A97-4F80-B79B-8B7C813775D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F1242D-7DF8-4005-96B3-EFC6ED9F3B1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D289B-1955-4BC5-AFBC-55091B11A7B5}">
      <dgm:prSet phldrT="[Text]"/>
      <dgm:spPr/>
      <dgm:t>
        <a:bodyPr/>
        <a:lstStyle/>
        <a:p>
          <a:r>
            <a:rPr lang="en-US" dirty="0"/>
            <a:t>Clinical care occurs</a:t>
          </a:r>
        </a:p>
      </dgm:t>
    </dgm:pt>
    <dgm:pt modelId="{687DF580-00E2-45CB-95B1-4458F4882D1E}" type="parTrans" cxnId="{CBE69B4F-F303-47B6-9591-01727E6079E5}">
      <dgm:prSet/>
      <dgm:spPr/>
      <dgm:t>
        <a:bodyPr/>
        <a:lstStyle/>
        <a:p>
          <a:endParaRPr lang="en-US"/>
        </a:p>
      </dgm:t>
    </dgm:pt>
    <dgm:pt modelId="{9A5AECCA-0B32-4F95-A60C-C94F911C8445}" type="sibTrans" cxnId="{CBE69B4F-F303-47B6-9591-01727E6079E5}">
      <dgm:prSet/>
      <dgm:spPr/>
      <dgm:t>
        <a:bodyPr/>
        <a:lstStyle/>
        <a:p>
          <a:endParaRPr lang="en-US"/>
        </a:p>
      </dgm:t>
    </dgm:pt>
    <dgm:pt modelId="{B2AE3DF2-DAFE-46A7-9286-0E94979D5F7F}">
      <dgm:prSet phldrT="[Text]"/>
      <dgm:spPr/>
      <dgm:t>
        <a:bodyPr/>
        <a:lstStyle/>
        <a:p>
          <a:r>
            <a:rPr lang="en-US" dirty="0"/>
            <a:t>Measurement</a:t>
          </a:r>
        </a:p>
      </dgm:t>
    </dgm:pt>
    <dgm:pt modelId="{75652384-5816-4B11-8B40-9282F3D61D8B}" type="parTrans" cxnId="{AD3166B6-5D1C-459E-8F48-C1D0731CAB94}">
      <dgm:prSet/>
      <dgm:spPr/>
      <dgm:t>
        <a:bodyPr/>
        <a:lstStyle/>
        <a:p>
          <a:endParaRPr lang="en-US"/>
        </a:p>
      </dgm:t>
    </dgm:pt>
    <dgm:pt modelId="{4085798F-4AA9-45C9-A084-BDBDD54C6CEA}" type="sibTrans" cxnId="{AD3166B6-5D1C-459E-8F48-C1D0731CAB94}">
      <dgm:prSet/>
      <dgm:spPr/>
      <dgm:t>
        <a:bodyPr/>
        <a:lstStyle/>
        <a:p>
          <a:endParaRPr lang="en-US"/>
        </a:p>
      </dgm:t>
    </dgm:pt>
    <dgm:pt modelId="{537389E2-D4FC-4687-A179-44D4FA707F86}">
      <dgm:prSet phldrT="[Text]"/>
      <dgm:spPr/>
      <dgm:t>
        <a:bodyPr/>
        <a:lstStyle/>
        <a:p>
          <a:r>
            <a:rPr lang="en-US" dirty="0"/>
            <a:t>Scoring Algorithm</a:t>
          </a:r>
        </a:p>
      </dgm:t>
    </dgm:pt>
    <dgm:pt modelId="{F2617552-74D6-4BA0-8447-60A6AF5A0314}" type="parTrans" cxnId="{9FFB268E-1F22-4DE4-B824-86CCB1ACB118}">
      <dgm:prSet/>
      <dgm:spPr/>
      <dgm:t>
        <a:bodyPr/>
        <a:lstStyle/>
        <a:p>
          <a:endParaRPr lang="en-US"/>
        </a:p>
      </dgm:t>
    </dgm:pt>
    <dgm:pt modelId="{BC8F5D3D-44BD-4364-B863-1E09DC03C730}" type="sibTrans" cxnId="{9FFB268E-1F22-4DE4-B824-86CCB1ACB118}">
      <dgm:prSet/>
      <dgm:spPr/>
      <dgm:t>
        <a:bodyPr/>
        <a:lstStyle/>
        <a:p>
          <a:endParaRPr lang="en-US"/>
        </a:p>
      </dgm:t>
    </dgm:pt>
    <dgm:pt modelId="{AC219B45-EF44-49B4-8D2D-5AA1899AF75A}">
      <dgm:prSet phldrT="[Text]"/>
      <dgm:spPr/>
      <dgm:t>
        <a:bodyPr/>
        <a:lstStyle/>
        <a:p>
          <a:r>
            <a:rPr lang="en-US" i="1" dirty="0"/>
            <a:t>Payment Adjustment</a:t>
          </a:r>
        </a:p>
      </dgm:t>
    </dgm:pt>
    <dgm:pt modelId="{86B3779A-21D4-4608-A024-71780E88E81D}" type="parTrans" cxnId="{829E73DC-370E-4CD4-A3E3-D10E028C1B90}">
      <dgm:prSet/>
      <dgm:spPr/>
      <dgm:t>
        <a:bodyPr/>
        <a:lstStyle/>
        <a:p>
          <a:endParaRPr lang="en-US"/>
        </a:p>
      </dgm:t>
    </dgm:pt>
    <dgm:pt modelId="{E51F867F-28DA-4BA1-8D43-88B88DE87D80}" type="sibTrans" cxnId="{829E73DC-370E-4CD4-A3E3-D10E028C1B90}">
      <dgm:prSet/>
      <dgm:spPr/>
      <dgm:t>
        <a:bodyPr/>
        <a:lstStyle/>
        <a:p>
          <a:endParaRPr lang="en-US"/>
        </a:p>
      </dgm:t>
    </dgm:pt>
    <dgm:pt modelId="{6F504C7F-EFDC-4B79-AA0E-8A7187956578}" type="pres">
      <dgm:prSet presAssocID="{5BF1242D-7DF8-4005-96B3-EFC6ED9F3B1E}" presName="CompostProcess" presStyleCnt="0">
        <dgm:presLayoutVars>
          <dgm:dir/>
          <dgm:resizeHandles val="exact"/>
        </dgm:presLayoutVars>
      </dgm:prSet>
      <dgm:spPr/>
    </dgm:pt>
    <dgm:pt modelId="{E72D184D-0ED7-4178-B288-CC39D9B42E99}" type="pres">
      <dgm:prSet presAssocID="{5BF1242D-7DF8-4005-96B3-EFC6ED9F3B1E}" presName="arrow" presStyleLbl="bgShp" presStyleIdx="0" presStyleCnt="1"/>
      <dgm:spPr/>
    </dgm:pt>
    <dgm:pt modelId="{48793567-898A-409D-A71D-3543FA9C9603}" type="pres">
      <dgm:prSet presAssocID="{5BF1242D-7DF8-4005-96B3-EFC6ED9F3B1E}" presName="linearProcess" presStyleCnt="0"/>
      <dgm:spPr/>
    </dgm:pt>
    <dgm:pt modelId="{95A5FAEC-E065-43CF-B38D-62E545BA393B}" type="pres">
      <dgm:prSet presAssocID="{C16D289B-1955-4BC5-AFBC-55091B11A7B5}" presName="textNode" presStyleLbl="node1" presStyleIdx="0" presStyleCnt="4">
        <dgm:presLayoutVars>
          <dgm:bulletEnabled val="1"/>
        </dgm:presLayoutVars>
      </dgm:prSet>
      <dgm:spPr/>
    </dgm:pt>
    <dgm:pt modelId="{6323C52E-BFD8-457D-BE20-C060321611C7}" type="pres">
      <dgm:prSet presAssocID="{9A5AECCA-0B32-4F95-A60C-C94F911C8445}" presName="sibTrans" presStyleCnt="0"/>
      <dgm:spPr/>
    </dgm:pt>
    <dgm:pt modelId="{400DA284-907F-459D-A0EB-590A3B42C5AF}" type="pres">
      <dgm:prSet presAssocID="{B2AE3DF2-DAFE-46A7-9286-0E94979D5F7F}" presName="textNode" presStyleLbl="node1" presStyleIdx="1" presStyleCnt="4" custLinFactNeighborX="-36253" custLinFactNeighborY="-445">
        <dgm:presLayoutVars>
          <dgm:bulletEnabled val="1"/>
        </dgm:presLayoutVars>
      </dgm:prSet>
      <dgm:spPr/>
    </dgm:pt>
    <dgm:pt modelId="{7AF7A49D-BBA0-4677-BD78-0BDBF89ADFBE}" type="pres">
      <dgm:prSet presAssocID="{4085798F-4AA9-45C9-A084-BDBDD54C6CEA}" presName="sibTrans" presStyleCnt="0"/>
      <dgm:spPr/>
    </dgm:pt>
    <dgm:pt modelId="{EA88028C-7510-4073-A4C8-ADCFAAE3A2CA}" type="pres">
      <dgm:prSet presAssocID="{537389E2-D4FC-4687-A179-44D4FA707F86}" presName="textNode" presStyleLbl="node1" presStyleIdx="2" presStyleCnt="4">
        <dgm:presLayoutVars>
          <dgm:bulletEnabled val="1"/>
        </dgm:presLayoutVars>
      </dgm:prSet>
      <dgm:spPr/>
    </dgm:pt>
    <dgm:pt modelId="{FA11DD3F-451B-4FEC-A190-FA80A76D174E}" type="pres">
      <dgm:prSet presAssocID="{BC8F5D3D-44BD-4364-B863-1E09DC03C730}" presName="sibTrans" presStyleCnt="0"/>
      <dgm:spPr/>
    </dgm:pt>
    <dgm:pt modelId="{3A4711CC-7A97-4F80-B79B-8B7C813775DC}" type="pres">
      <dgm:prSet presAssocID="{AC219B45-EF44-49B4-8D2D-5AA1899AF75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3205C118-951D-4D96-9E99-5F5D5289FD02}" type="presOf" srcId="{AC219B45-EF44-49B4-8D2D-5AA1899AF75A}" destId="{3A4711CC-7A97-4F80-B79B-8B7C813775DC}" srcOrd="0" destOrd="0" presId="urn:microsoft.com/office/officeart/2005/8/layout/hProcess9"/>
    <dgm:cxn modelId="{410DF723-838F-4A34-8DB9-2C43C478DF78}" type="presOf" srcId="{537389E2-D4FC-4687-A179-44D4FA707F86}" destId="{EA88028C-7510-4073-A4C8-ADCFAAE3A2CA}" srcOrd="0" destOrd="0" presId="urn:microsoft.com/office/officeart/2005/8/layout/hProcess9"/>
    <dgm:cxn modelId="{06D3C16D-E454-428E-A88A-3C0D3538AA3C}" type="presOf" srcId="{C16D289B-1955-4BC5-AFBC-55091B11A7B5}" destId="{95A5FAEC-E065-43CF-B38D-62E545BA393B}" srcOrd="0" destOrd="0" presId="urn:microsoft.com/office/officeart/2005/8/layout/hProcess9"/>
    <dgm:cxn modelId="{CBE69B4F-F303-47B6-9591-01727E6079E5}" srcId="{5BF1242D-7DF8-4005-96B3-EFC6ED9F3B1E}" destId="{C16D289B-1955-4BC5-AFBC-55091B11A7B5}" srcOrd="0" destOrd="0" parTransId="{687DF580-00E2-45CB-95B1-4458F4882D1E}" sibTransId="{9A5AECCA-0B32-4F95-A60C-C94F911C8445}"/>
    <dgm:cxn modelId="{9FFB268E-1F22-4DE4-B824-86CCB1ACB118}" srcId="{5BF1242D-7DF8-4005-96B3-EFC6ED9F3B1E}" destId="{537389E2-D4FC-4687-A179-44D4FA707F86}" srcOrd="2" destOrd="0" parTransId="{F2617552-74D6-4BA0-8447-60A6AF5A0314}" sibTransId="{BC8F5D3D-44BD-4364-B863-1E09DC03C730}"/>
    <dgm:cxn modelId="{AD3166B6-5D1C-459E-8F48-C1D0731CAB94}" srcId="{5BF1242D-7DF8-4005-96B3-EFC6ED9F3B1E}" destId="{B2AE3DF2-DAFE-46A7-9286-0E94979D5F7F}" srcOrd="1" destOrd="0" parTransId="{75652384-5816-4B11-8B40-9282F3D61D8B}" sibTransId="{4085798F-4AA9-45C9-A084-BDBDD54C6CEA}"/>
    <dgm:cxn modelId="{36A440D8-33AE-4BCF-A76E-405AEE12D883}" type="presOf" srcId="{B2AE3DF2-DAFE-46A7-9286-0E94979D5F7F}" destId="{400DA284-907F-459D-A0EB-590A3B42C5AF}" srcOrd="0" destOrd="0" presId="urn:microsoft.com/office/officeart/2005/8/layout/hProcess9"/>
    <dgm:cxn modelId="{829E73DC-370E-4CD4-A3E3-D10E028C1B90}" srcId="{5BF1242D-7DF8-4005-96B3-EFC6ED9F3B1E}" destId="{AC219B45-EF44-49B4-8D2D-5AA1899AF75A}" srcOrd="3" destOrd="0" parTransId="{86B3779A-21D4-4608-A024-71780E88E81D}" sibTransId="{E51F867F-28DA-4BA1-8D43-88B88DE87D80}"/>
    <dgm:cxn modelId="{E558A3EE-D1FB-42B2-ACFD-284A8C2F0698}" type="presOf" srcId="{5BF1242D-7DF8-4005-96B3-EFC6ED9F3B1E}" destId="{6F504C7F-EFDC-4B79-AA0E-8A7187956578}" srcOrd="0" destOrd="0" presId="urn:microsoft.com/office/officeart/2005/8/layout/hProcess9"/>
    <dgm:cxn modelId="{8DCC120D-E48F-4491-B378-024A7EAD7C82}" type="presParOf" srcId="{6F504C7F-EFDC-4B79-AA0E-8A7187956578}" destId="{E72D184D-0ED7-4178-B288-CC39D9B42E99}" srcOrd="0" destOrd="0" presId="urn:microsoft.com/office/officeart/2005/8/layout/hProcess9"/>
    <dgm:cxn modelId="{E2612D6F-DE9B-4FA8-A580-AF7A30D7A2FC}" type="presParOf" srcId="{6F504C7F-EFDC-4B79-AA0E-8A7187956578}" destId="{48793567-898A-409D-A71D-3543FA9C9603}" srcOrd="1" destOrd="0" presId="urn:microsoft.com/office/officeart/2005/8/layout/hProcess9"/>
    <dgm:cxn modelId="{B9969F87-8665-4930-B0DB-6815A58AD636}" type="presParOf" srcId="{48793567-898A-409D-A71D-3543FA9C9603}" destId="{95A5FAEC-E065-43CF-B38D-62E545BA393B}" srcOrd="0" destOrd="0" presId="urn:microsoft.com/office/officeart/2005/8/layout/hProcess9"/>
    <dgm:cxn modelId="{2F516E85-11D0-4C28-9AE8-B3779B818344}" type="presParOf" srcId="{48793567-898A-409D-A71D-3543FA9C9603}" destId="{6323C52E-BFD8-457D-BE20-C060321611C7}" srcOrd="1" destOrd="0" presId="urn:microsoft.com/office/officeart/2005/8/layout/hProcess9"/>
    <dgm:cxn modelId="{C92CBFE9-7160-40F1-9262-2A7BF76D23EE}" type="presParOf" srcId="{48793567-898A-409D-A71D-3543FA9C9603}" destId="{400DA284-907F-459D-A0EB-590A3B42C5AF}" srcOrd="2" destOrd="0" presId="urn:microsoft.com/office/officeart/2005/8/layout/hProcess9"/>
    <dgm:cxn modelId="{530917BC-3C70-40A0-9AFA-3BBB53C2BC7F}" type="presParOf" srcId="{48793567-898A-409D-A71D-3543FA9C9603}" destId="{7AF7A49D-BBA0-4677-BD78-0BDBF89ADFBE}" srcOrd="3" destOrd="0" presId="urn:microsoft.com/office/officeart/2005/8/layout/hProcess9"/>
    <dgm:cxn modelId="{BC9643F7-64FD-4953-B8BC-56AE75F90558}" type="presParOf" srcId="{48793567-898A-409D-A71D-3543FA9C9603}" destId="{EA88028C-7510-4073-A4C8-ADCFAAE3A2CA}" srcOrd="4" destOrd="0" presId="urn:microsoft.com/office/officeart/2005/8/layout/hProcess9"/>
    <dgm:cxn modelId="{A0FF1961-B9D3-41A6-888C-702A707A891B}" type="presParOf" srcId="{48793567-898A-409D-A71D-3543FA9C9603}" destId="{FA11DD3F-451B-4FEC-A190-FA80A76D174E}" srcOrd="5" destOrd="0" presId="urn:microsoft.com/office/officeart/2005/8/layout/hProcess9"/>
    <dgm:cxn modelId="{2AAA4CE4-0401-4B82-8446-E2B33D3D3430}" type="presParOf" srcId="{48793567-898A-409D-A71D-3543FA9C9603}" destId="{3A4711CC-7A97-4F80-B79B-8B7C813775D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F1242D-7DF8-4005-96B3-EFC6ED9F3B1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D289B-1955-4BC5-AFBC-55091B11A7B5}">
      <dgm:prSet phldrT="[Text]"/>
      <dgm:spPr/>
      <dgm:t>
        <a:bodyPr/>
        <a:lstStyle/>
        <a:p>
          <a:r>
            <a:rPr lang="en-US" dirty="0"/>
            <a:t>Clinical care occurs</a:t>
          </a:r>
        </a:p>
      </dgm:t>
    </dgm:pt>
    <dgm:pt modelId="{687DF580-00E2-45CB-95B1-4458F4882D1E}" type="parTrans" cxnId="{CBE69B4F-F303-47B6-9591-01727E6079E5}">
      <dgm:prSet/>
      <dgm:spPr/>
      <dgm:t>
        <a:bodyPr/>
        <a:lstStyle/>
        <a:p>
          <a:endParaRPr lang="en-US"/>
        </a:p>
      </dgm:t>
    </dgm:pt>
    <dgm:pt modelId="{9A5AECCA-0B32-4F95-A60C-C94F911C8445}" type="sibTrans" cxnId="{CBE69B4F-F303-47B6-9591-01727E6079E5}">
      <dgm:prSet/>
      <dgm:spPr/>
      <dgm:t>
        <a:bodyPr/>
        <a:lstStyle/>
        <a:p>
          <a:endParaRPr lang="en-US"/>
        </a:p>
      </dgm:t>
    </dgm:pt>
    <dgm:pt modelId="{B2AE3DF2-DAFE-46A7-9286-0E94979D5F7F}">
      <dgm:prSet phldrT="[Text]"/>
      <dgm:spPr/>
      <dgm:t>
        <a:bodyPr/>
        <a:lstStyle/>
        <a:p>
          <a:r>
            <a:rPr lang="en-US" dirty="0"/>
            <a:t>Measurement</a:t>
          </a:r>
        </a:p>
      </dgm:t>
    </dgm:pt>
    <dgm:pt modelId="{75652384-5816-4B11-8B40-9282F3D61D8B}" type="parTrans" cxnId="{AD3166B6-5D1C-459E-8F48-C1D0731CAB94}">
      <dgm:prSet/>
      <dgm:spPr/>
      <dgm:t>
        <a:bodyPr/>
        <a:lstStyle/>
        <a:p>
          <a:endParaRPr lang="en-US"/>
        </a:p>
      </dgm:t>
    </dgm:pt>
    <dgm:pt modelId="{4085798F-4AA9-45C9-A084-BDBDD54C6CEA}" type="sibTrans" cxnId="{AD3166B6-5D1C-459E-8F48-C1D0731CAB94}">
      <dgm:prSet/>
      <dgm:spPr/>
      <dgm:t>
        <a:bodyPr/>
        <a:lstStyle/>
        <a:p>
          <a:endParaRPr lang="en-US"/>
        </a:p>
      </dgm:t>
    </dgm:pt>
    <dgm:pt modelId="{537389E2-D4FC-4687-A179-44D4FA707F86}">
      <dgm:prSet phldrT="[Text]"/>
      <dgm:spPr/>
      <dgm:t>
        <a:bodyPr/>
        <a:lstStyle/>
        <a:p>
          <a:r>
            <a:rPr lang="en-US" dirty="0"/>
            <a:t>Scoring Algorithm</a:t>
          </a:r>
        </a:p>
      </dgm:t>
    </dgm:pt>
    <dgm:pt modelId="{F2617552-74D6-4BA0-8447-60A6AF5A0314}" type="parTrans" cxnId="{9FFB268E-1F22-4DE4-B824-86CCB1ACB118}">
      <dgm:prSet/>
      <dgm:spPr/>
      <dgm:t>
        <a:bodyPr/>
        <a:lstStyle/>
        <a:p>
          <a:endParaRPr lang="en-US"/>
        </a:p>
      </dgm:t>
    </dgm:pt>
    <dgm:pt modelId="{BC8F5D3D-44BD-4364-B863-1E09DC03C730}" type="sibTrans" cxnId="{9FFB268E-1F22-4DE4-B824-86CCB1ACB118}">
      <dgm:prSet/>
      <dgm:spPr/>
      <dgm:t>
        <a:bodyPr/>
        <a:lstStyle/>
        <a:p>
          <a:endParaRPr lang="en-US"/>
        </a:p>
      </dgm:t>
    </dgm:pt>
    <dgm:pt modelId="{AC219B45-EF44-49B4-8D2D-5AA1899AF75A}">
      <dgm:prSet phldrT="[Text]"/>
      <dgm:spPr/>
      <dgm:t>
        <a:bodyPr/>
        <a:lstStyle/>
        <a:p>
          <a:r>
            <a:rPr lang="en-US" i="1" dirty="0"/>
            <a:t>Payment Adjustment</a:t>
          </a:r>
        </a:p>
      </dgm:t>
    </dgm:pt>
    <dgm:pt modelId="{86B3779A-21D4-4608-A024-71780E88E81D}" type="parTrans" cxnId="{829E73DC-370E-4CD4-A3E3-D10E028C1B90}">
      <dgm:prSet/>
      <dgm:spPr/>
      <dgm:t>
        <a:bodyPr/>
        <a:lstStyle/>
        <a:p>
          <a:endParaRPr lang="en-US"/>
        </a:p>
      </dgm:t>
    </dgm:pt>
    <dgm:pt modelId="{E51F867F-28DA-4BA1-8D43-88B88DE87D80}" type="sibTrans" cxnId="{829E73DC-370E-4CD4-A3E3-D10E028C1B90}">
      <dgm:prSet/>
      <dgm:spPr/>
      <dgm:t>
        <a:bodyPr/>
        <a:lstStyle/>
        <a:p>
          <a:endParaRPr lang="en-US"/>
        </a:p>
      </dgm:t>
    </dgm:pt>
    <dgm:pt modelId="{6F504C7F-EFDC-4B79-AA0E-8A7187956578}" type="pres">
      <dgm:prSet presAssocID="{5BF1242D-7DF8-4005-96B3-EFC6ED9F3B1E}" presName="CompostProcess" presStyleCnt="0">
        <dgm:presLayoutVars>
          <dgm:dir/>
          <dgm:resizeHandles val="exact"/>
        </dgm:presLayoutVars>
      </dgm:prSet>
      <dgm:spPr/>
    </dgm:pt>
    <dgm:pt modelId="{E72D184D-0ED7-4178-B288-CC39D9B42E99}" type="pres">
      <dgm:prSet presAssocID="{5BF1242D-7DF8-4005-96B3-EFC6ED9F3B1E}" presName="arrow" presStyleLbl="bgShp" presStyleIdx="0" presStyleCnt="1"/>
      <dgm:spPr/>
    </dgm:pt>
    <dgm:pt modelId="{48793567-898A-409D-A71D-3543FA9C9603}" type="pres">
      <dgm:prSet presAssocID="{5BF1242D-7DF8-4005-96B3-EFC6ED9F3B1E}" presName="linearProcess" presStyleCnt="0"/>
      <dgm:spPr/>
    </dgm:pt>
    <dgm:pt modelId="{95A5FAEC-E065-43CF-B38D-62E545BA393B}" type="pres">
      <dgm:prSet presAssocID="{C16D289B-1955-4BC5-AFBC-55091B11A7B5}" presName="textNode" presStyleLbl="node1" presStyleIdx="0" presStyleCnt="4">
        <dgm:presLayoutVars>
          <dgm:bulletEnabled val="1"/>
        </dgm:presLayoutVars>
      </dgm:prSet>
      <dgm:spPr/>
    </dgm:pt>
    <dgm:pt modelId="{6323C52E-BFD8-457D-BE20-C060321611C7}" type="pres">
      <dgm:prSet presAssocID="{9A5AECCA-0B32-4F95-A60C-C94F911C8445}" presName="sibTrans" presStyleCnt="0"/>
      <dgm:spPr/>
    </dgm:pt>
    <dgm:pt modelId="{400DA284-907F-459D-A0EB-590A3B42C5AF}" type="pres">
      <dgm:prSet presAssocID="{B2AE3DF2-DAFE-46A7-9286-0E94979D5F7F}" presName="textNode" presStyleLbl="node1" presStyleIdx="1" presStyleCnt="4" custLinFactNeighborX="-36253" custLinFactNeighborY="-445">
        <dgm:presLayoutVars>
          <dgm:bulletEnabled val="1"/>
        </dgm:presLayoutVars>
      </dgm:prSet>
      <dgm:spPr/>
    </dgm:pt>
    <dgm:pt modelId="{7AF7A49D-BBA0-4677-BD78-0BDBF89ADFBE}" type="pres">
      <dgm:prSet presAssocID="{4085798F-4AA9-45C9-A084-BDBDD54C6CEA}" presName="sibTrans" presStyleCnt="0"/>
      <dgm:spPr/>
    </dgm:pt>
    <dgm:pt modelId="{EA88028C-7510-4073-A4C8-ADCFAAE3A2CA}" type="pres">
      <dgm:prSet presAssocID="{537389E2-D4FC-4687-A179-44D4FA707F86}" presName="textNode" presStyleLbl="node1" presStyleIdx="2" presStyleCnt="4">
        <dgm:presLayoutVars>
          <dgm:bulletEnabled val="1"/>
        </dgm:presLayoutVars>
      </dgm:prSet>
      <dgm:spPr/>
    </dgm:pt>
    <dgm:pt modelId="{FA11DD3F-451B-4FEC-A190-FA80A76D174E}" type="pres">
      <dgm:prSet presAssocID="{BC8F5D3D-44BD-4364-B863-1E09DC03C730}" presName="sibTrans" presStyleCnt="0"/>
      <dgm:spPr/>
    </dgm:pt>
    <dgm:pt modelId="{3A4711CC-7A97-4F80-B79B-8B7C813775DC}" type="pres">
      <dgm:prSet presAssocID="{AC219B45-EF44-49B4-8D2D-5AA1899AF75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3205C118-951D-4D96-9E99-5F5D5289FD02}" type="presOf" srcId="{AC219B45-EF44-49B4-8D2D-5AA1899AF75A}" destId="{3A4711CC-7A97-4F80-B79B-8B7C813775DC}" srcOrd="0" destOrd="0" presId="urn:microsoft.com/office/officeart/2005/8/layout/hProcess9"/>
    <dgm:cxn modelId="{410DF723-838F-4A34-8DB9-2C43C478DF78}" type="presOf" srcId="{537389E2-D4FC-4687-A179-44D4FA707F86}" destId="{EA88028C-7510-4073-A4C8-ADCFAAE3A2CA}" srcOrd="0" destOrd="0" presId="urn:microsoft.com/office/officeart/2005/8/layout/hProcess9"/>
    <dgm:cxn modelId="{06D3C16D-E454-428E-A88A-3C0D3538AA3C}" type="presOf" srcId="{C16D289B-1955-4BC5-AFBC-55091B11A7B5}" destId="{95A5FAEC-E065-43CF-B38D-62E545BA393B}" srcOrd="0" destOrd="0" presId="urn:microsoft.com/office/officeart/2005/8/layout/hProcess9"/>
    <dgm:cxn modelId="{CBE69B4F-F303-47B6-9591-01727E6079E5}" srcId="{5BF1242D-7DF8-4005-96B3-EFC6ED9F3B1E}" destId="{C16D289B-1955-4BC5-AFBC-55091B11A7B5}" srcOrd="0" destOrd="0" parTransId="{687DF580-00E2-45CB-95B1-4458F4882D1E}" sibTransId="{9A5AECCA-0B32-4F95-A60C-C94F911C8445}"/>
    <dgm:cxn modelId="{9FFB268E-1F22-4DE4-B824-86CCB1ACB118}" srcId="{5BF1242D-7DF8-4005-96B3-EFC6ED9F3B1E}" destId="{537389E2-D4FC-4687-A179-44D4FA707F86}" srcOrd="2" destOrd="0" parTransId="{F2617552-74D6-4BA0-8447-60A6AF5A0314}" sibTransId="{BC8F5D3D-44BD-4364-B863-1E09DC03C730}"/>
    <dgm:cxn modelId="{AD3166B6-5D1C-459E-8F48-C1D0731CAB94}" srcId="{5BF1242D-7DF8-4005-96B3-EFC6ED9F3B1E}" destId="{B2AE3DF2-DAFE-46A7-9286-0E94979D5F7F}" srcOrd="1" destOrd="0" parTransId="{75652384-5816-4B11-8B40-9282F3D61D8B}" sibTransId="{4085798F-4AA9-45C9-A084-BDBDD54C6CEA}"/>
    <dgm:cxn modelId="{36A440D8-33AE-4BCF-A76E-405AEE12D883}" type="presOf" srcId="{B2AE3DF2-DAFE-46A7-9286-0E94979D5F7F}" destId="{400DA284-907F-459D-A0EB-590A3B42C5AF}" srcOrd="0" destOrd="0" presId="urn:microsoft.com/office/officeart/2005/8/layout/hProcess9"/>
    <dgm:cxn modelId="{829E73DC-370E-4CD4-A3E3-D10E028C1B90}" srcId="{5BF1242D-7DF8-4005-96B3-EFC6ED9F3B1E}" destId="{AC219B45-EF44-49B4-8D2D-5AA1899AF75A}" srcOrd="3" destOrd="0" parTransId="{86B3779A-21D4-4608-A024-71780E88E81D}" sibTransId="{E51F867F-28DA-4BA1-8D43-88B88DE87D80}"/>
    <dgm:cxn modelId="{E558A3EE-D1FB-42B2-ACFD-284A8C2F0698}" type="presOf" srcId="{5BF1242D-7DF8-4005-96B3-EFC6ED9F3B1E}" destId="{6F504C7F-EFDC-4B79-AA0E-8A7187956578}" srcOrd="0" destOrd="0" presId="urn:microsoft.com/office/officeart/2005/8/layout/hProcess9"/>
    <dgm:cxn modelId="{8DCC120D-E48F-4491-B378-024A7EAD7C82}" type="presParOf" srcId="{6F504C7F-EFDC-4B79-AA0E-8A7187956578}" destId="{E72D184D-0ED7-4178-B288-CC39D9B42E99}" srcOrd="0" destOrd="0" presId="urn:microsoft.com/office/officeart/2005/8/layout/hProcess9"/>
    <dgm:cxn modelId="{E2612D6F-DE9B-4FA8-A580-AF7A30D7A2FC}" type="presParOf" srcId="{6F504C7F-EFDC-4B79-AA0E-8A7187956578}" destId="{48793567-898A-409D-A71D-3543FA9C9603}" srcOrd="1" destOrd="0" presId="urn:microsoft.com/office/officeart/2005/8/layout/hProcess9"/>
    <dgm:cxn modelId="{B9969F87-8665-4930-B0DB-6815A58AD636}" type="presParOf" srcId="{48793567-898A-409D-A71D-3543FA9C9603}" destId="{95A5FAEC-E065-43CF-B38D-62E545BA393B}" srcOrd="0" destOrd="0" presId="urn:microsoft.com/office/officeart/2005/8/layout/hProcess9"/>
    <dgm:cxn modelId="{2F516E85-11D0-4C28-9AE8-B3779B818344}" type="presParOf" srcId="{48793567-898A-409D-A71D-3543FA9C9603}" destId="{6323C52E-BFD8-457D-BE20-C060321611C7}" srcOrd="1" destOrd="0" presId="urn:microsoft.com/office/officeart/2005/8/layout/hProcess9"/>
    <dgm:cxn modelId="{C92CBFE9-7160-40F1-9262-2A7BF76D23EE}" type="presParOf" srcId="{48793567-898A-409D-A71D-3543FA9C9603}" destId="{400DA284-907F-459D-A0EB-590A3B42C5AF}" srcOrd="2" destOrd="0" presId="urn:microsoft.com/office/officeart/2005/8/layout/hProcess9"/>
    <dgm:cxn modelId="{530917BC-3C70-40A0-9AFA-3BBB53C2BC7F}" type="presParOf" srcId="{48793567-898A-409D-A71D-3543FA9C9603}" destId="{7AF7A49D-BBA0-4677-BD78-0BDBF89ADFBE}" srcOrd="3" destOrd="0" presId="urn:microsoft.com/office/officeart/2005/8/layout/hProcess9"/>
    <dgm:cxn modelId="{BC9643F7-64FD-4953-B8BC-56AE75F90558}" type="presParOf" srcId="{48793567-898A-409D-A71D-3543FA9C9603}" destId="{EA88028C-7510-4073-A4C8-ADCFAAE3A2CA}" srcOrd="4" destOrd="0" presId="urn:microsoft.com/office/officeart/2005/8/layout/hProcess9"/>
    <dgm:cxn modelId="{A0FF1961-B9D3-41A6-888C-702A707A891B}" type="presParOf" srcId="{48793567-898A-409D-A71D-3543FA9C9603}" destId="{FA11DD3F-451B-4FEC-A190-FA80A76D174E}" srcOrd="5" destOrd="0" presId="urn:microsoft.com/office/officeart/2005/8/layout/hProcess9"/>
    <dgm:cxn modelId="{2AAA4CE4-0401-4B82-8446-E2B33D3D3430}" type="presParOf" srcId="{48793567-898A-409D-A71D-3543FA9C9603}" destId="{3A4711CC-7A97-4F80-B79B-8B7C813775D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F1242D-7DF8-4005-96B3-EFC6ED9F3B1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D289B-1955-4BC5-AFBC-55091B11A7B5}">
      <dgm:prSet phldrT="[Text]"/>
      <dgm:spPr/>
      <dgm:t>
        <a:bodyPr/>
        <a:lstStyle/>
        <a:p>
          <a:r>
            <a:rPr lang="en-US" dirty="0"/>
            <a:t>Clinical care occurs</a:t>
          </a:r>
        </a:p>
      </dgm:t>
    </dgm:pt>
    <dgm:pt modelId="{687DF580-00E2-45CB-95B1-4458F4882D1E}" type="parTrans" cxnId="{CBE69B4F-F303-47B6-9591-01727E6079E5}">
      <dgm:prSet/>
      <dgm:spPr/>
      <dgm:t>
        <a:bodyPr/>
        <a:lstStyle/>
        <a:p>
          <a:endParaRPr lang="en-US"/>
        </a:p>
      </dgm:t>
    </dgm:pt>
    <dgm:pt modelId="{9A5AECCA-0B32-4F95-A60C-C94F911C8445}" type="sibTrans" cxnId="{CBE69B4F-F303-47B6-9591-01727E6079E5}">
      <dgm:prSet/>
      <dgm:spPr/>
      <dgm:t>
        <a:bodyPr/>
        <a:lstStyle/>
        <a:p>
          <a:endParaRPr lang="en-US"/>
        </a:p>
      </dgm:t>
    </dgm:pt>
    <dgm:pt modelId="{B2AE3DF2-DAFE-46A7-9286-0E94979D5F7F}">
      <dgm:prSet phldrT="[Text]"/>
      <dgm:spPr/>
      <dgm:t>
        <a:bodyPr/>
        <a:lstStyle/>
        <a:p>
          <a:r>
            <a:rPr lang="en-US" b="1" dirty="0"/>
            <a:t>Measurement</a:t>
          </a:r>
        </a:p>
      </dgm:t>
    </dgm:pt>
    <dgm:pt modelId="{75652384-5816-4B11-8B40-9282F3D61D8B}" type="parTrans" cxnId="{AD3166B6-5D1C-459E-8F48-C1D0731CAB94}">
      <dgm:prSet/>
      <dgm:spPr/>
      <dgm:t>
        <a:bodyPr/>
        <a:lstStyle/>
        <a:p>
          <a:endParaRPr lang="en-US"/>
        </a:p>
      </dgm:t>
    </dgm:pt>
    <dgm:pt modelId="{4085798F-4AA9-45C9-A084-BDBDD54C6CEA}" type="sibTrans" cxnId="{AD3166B6-5D1C-459E-8F48-C1D0731CAB94}">
      <dgm:prSet/>
      <dgm:spPr/>
      <dgm:t>
        <a:bodyPr/>
        <a:lstStyle/>
        <a:p>
          <a:endParaRPr lang="en-US"/>
        </a:p>
      </dgm:t>
    </dgm:pt>
    <dgm:pt modelId="{537389E2-D4FC-4687-A179-44D4FA707F86}">
      <dgm:prSet phldrT="[Text]"/>
      <dgm:spPr/>
      <dgm:t>
        <a:bodyPr/>
        <a:lstStyle/>
        <a:p>
          <a:r>
            <a:rPr lang="en-US" dirty="0"/>
            <a:t>Scoring Algorithm</a:t>
          </a:r>
        </a:p>
      </dgm:t>
    </dgm:pt>
    <dgm:pt modelId="{F2617552-74D6-4BA0-8447-60A6AF5A0314}" type="parTrans" cxnId="{9FFB268E-1F22-4DE4-B824-86CCB1ACB118}">
      <dgm:prSet/>
      <dgm:spPr/>
      <dgm:t>
        <a:bodyPr/>
        <a:lstStyle/>
        <a:p>
          <a:endParaRPr lang="en-US"/>
        </a:p>
      </dgm:t>
    </dgm:pt>
    <dgm:pt modelId="{BC8F5D3D-44BD-4364-B863-1E09DC03C730}" type="sibTrans" cxnId="{9FFB268E-1F22-4DE4-B824-86CCB1ACB118}">
      <dgm:prSet/>
      <dgm:spPr/>
      <dgm:t>
        <a:bodyPr/>
        <a:lstStyle/>
        <a:p>
          <a:endParaRPr lang="en-US"/>
        </a:p>
      </dgm:t>
    </dgm:pt>
    <dgm:pt modelId="{AC219B45-EF44-49B4-8D2D-5AA1899AF75A}">
      <dgm:prSet phldrT="[Text]"/>
      <dgm:spPr/>
      <dgm:t>
        <a:bodyPr/>
        <a:lstStyle/>
        <a:p>
          <a:r>
            <a:rPr lang="en-US" i="1" dirty="0"/>
            <a:t>Payment Adjustment</a:t>
          </a:r>
        </a:p>
      </dgm:t>
    </dgm:pt>
    <dgm:pt modelId="{86B3779A-21D4-4608-A024-71780E88E81D}" type="parTrans" cxnId="{829E73DC-370E-4CD4-A3E3-D10E028C1B90}">
      <dgm:prSet/>
      <dgm:spPr/>
      <dgm:t>
        <a:bodyPr/>
        <a:lstStyle/>
        <a:p>
          <a:endParaRPr lang="en-US"/>
        </a:p>
      </dgm:t>
    </dgm:pt>
    <dgm:pt modelId="{E51F867F-28DA-4BA1-8D43-88B88DE87D80}" type="sibTrans" cxnId="{829E73DC-370E-4CD4-A3E3-D10E028C1B90}">
      <dgm:prSet/>
      <dgm:spPr/>
      <dgm:t>
        <a:bodyPr/>
        <a:lstStyle/>
        <a:p>
          <a:endParaRPr lang="en-US"/>
        </a:p>
      </dgm:t>
    </dgm:pt>
    <dgm:pt modelId="{6F504C7F-EFDC-4B79-AA0E-8A7187956578}" type="pres">
      <dgm:prSet presAssocID="{5BF1242D-7DF8-4005-96B3-EFC6ED9F3B1E}" presName="CompostProcess" presStyleCnt="0">
        <dgm:presLayoutVars>
          <dgm:dir/>
          <dgm:resizeHandles val="exact"/>
        </dgm:presLayoutVars>
      </dgm:prSet>
      <dgm:spPr/>
    </dgm:pt>
    <dgm:pt modelId="{E72D184D-0ED7-4178-B288-CC39D9B42E99}" type="pres">
      <dgm:prSet presAssocID="{5BF1242D-7DF8-4005-96B3-EFC6ED9F3B1E}" presName="arrow" presStyleLbl="bgShp" presStyleIdx="0" presStyleCnt="1"/>
      <dgm:spPr/>
    </dgm:pt>
    <dgm:pt modelId="{48793567-898A-409D-A71D-3543FA9C9603}" type="pres">
      <dgm:prSet presAssocID="{5BF1242D-7DF8-4005-96B3-EFC6ED9F3B1E}" presName="linearProcess" presStyleCnt="0"/>
      <dgm:spPr/>
    </dgm:pt>
    <dgm:pt modelId="{95A5FAEC-E065-43CF-B38D-62E545BA393B}" type="pres">
      <dgm:prSet presAssocID="{C16D289B-1955-4BC5-AFBC-55091B11A7B5}" presName="textNode" presStyleLbl="node1" presStyleIdx="0" presStyleCnt="4">
        <dgm:presLayoutVars>
          <dgm:bulletEnabled val="1"/>
        </dgm:presLayoutVars>
      </dgm:prSet>
      <dgm:spPr/>
    </dgm:pt>
    <dgm:pt modelId="{6323C52E-BFD8-457D-BE20-C060321611C7}" type="pres">
      <dgm:prSet presAssocID="{9A5AECCA-0B32-4F95-A60C-C94F911C8445}" presName="sibTrans" presStyleCnt="0"/>
      <dgm:spPr/>
    </dgm:pt>
    <dgm:pt modelId="{400DA284-907F-459D-A0EB-590A3B42C5AF}" type="pres">
      <dgm:prSet presAssocID="{B2AE3DF2-DAFE-46A7-9286-0E94979D5F7F}" presName="textNode" presStyleLbl="node1" presStyleIdx="1" presStyleCnt="4" custLinFactNeighborX="-36253" custLinFactNeighborY="-445">
        <dgm:presLayoutVars>
          <dgm:bulletEnabled val="1"/>
        </dgm:presLayoutVars>
      </dgm:prSet>
      <dgm:spPr/>
    </dgm:pt>
    <dgm:pt modelId="{7AF7A49D-BBA0-4677-BD78-0BDBF89ADFBE}" type="pres">
      <dgm:prSet presAssocID="{4085798F-4AA9-45C9-A084-BDBDD54C6CEA}" presName="sibTrans" presStyleCnt="0"/>
      <dgm:spPr/>
    </dgm:pt>
    <dgm:pt modelId="{EA88028C-7510-4073-A4C8-ADCFAAE3A2CA}" type="pres">
      <dgm:prSet presAssocID="{537389E2-D4FC-4687-A179-44D4FA707F86}" presName="textNode" presStyleLbl="node1" presStyleIdx="2" presStyleCnt="4">
        <dgm:presLayoutVars>
          <dgm:bulletEnabled val="1"/>
        </dgm:presLayoutVars>
      </dgm:prSet>
      <dgm:spPr/>
    </dgm:pt>
    <dgm:pt modelId="{FA11DD3F-451B-4FEC-A190-FA80A76D174E}" type="pres">
      <dgm:prSet presAssocID="{BC8F5D3D-44BD-4364-B863-1E09DC03C730}" presName="sibTrans" presStyleCnt="0"/>
      <dgm:spPr/>
    </dgm:pt>
    <dgm:pt modelId="{3A4711CC-7A97-4F80-B79B-8B7C813775DC}" type="pres">
      <dgm:prSet presAssocID="{AC219B45-EF44-49B4-8D2D-5AA1899AF75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3205C118-951D-4D96-9E99-5F5D5289FD02}" type="presOf" srcId="{AC219B45-EF44-49B4-8D2D-5AA1899AF75A}" destId="{3A4711CC-7A97-4F80-B79B-8B7C813775DC}" srcOrd="0" destOrd="0" presId="urn:microsoft.com/office/officeart/2005/8/layout/hProcess9"/>
    <dgm:cxn modelId="{410DF723-838F-4A34-8DB9-2C43C478DF78}" type="presOf" srcId="{537389E2-D4FC-4687-A179-44D4FA707F86}" destId="{EA88028C-7510-4073-A4C8-ADCFAAE3A2CA}" srcOrd="0" destOrd="0" presId="urn:microsoft.com/office/officeart/2005/8/layout/hProcess9"/>
    <dgm:cxn modelId="{06D3C16D-E454-428E-A88A-3C0D3538AA3C}" type="presOf" srcId="{C16D289B-1955-4BC5-AFBC-55091B11A7B5}" destId="{95A5FAEC-E065-43CF-B38D-62E545BA393B}" srcOrd="0" destOrd="0" presId="urn:microsoft.com/office/officeart/2005/8/layout/hProcess9"/>
    <dgm:cxn modelId="{CBE69B4F-F303-47B6-9591-01727E6079E5}" srcId="{5BF1242D-7DF8-4005-96B3-EFC6ED9F3B1E}" destId="{C16D289B-1955-4BC5-AFBC-55091B11A7B5}" srcOrd="0" destOrd="0" parTransId="{687DF580-00E2-45CB-95B1-4458F4882D1E}" sibTransId="{9A5AECCA-0B32-4F95-A60C-C94F911C8445}"/>
    <dgm:cxn modelId="{9FFB268E-1F22-4DE4-B824-86CCB1ACB118}" srcId="{5BF1242D-7DF8-4005-96B3-EFC6ED9F3B1E}" destId="{537389E2-D4FC-4687-A179-44D4FA707F86}" srcOrd="2" destOrd="0" parTransId="{F2617552-74D6-4BA0-8447-60A6AF5A0314}" sibTransId="{BC8F5D3D-44BD-4364-B863-1E09DC03C730}"/>
    <dgm:cxn modelId="{AD3166B6-5D1C-459E-8F48-C1D0731CAB94}" srcId="{5BF1242D-7DF8-4005-96B3-EFC6ED9F3B1E}" destId="{B2AE3DF2-DAFE-46A7-9286-0E94979D5F7F}" srcOrd="1" destOrd="0" parTransId="{75652384-5816-4B11-8B40-9282F3D61D8B}" sibTransId="{4085798F-4AA9-45C9-A084-BDBDD54C6CEA}"/>
    <dgm:cxn modelId="{36A440D8-33AE-4BCF-A76E-405AEE12D883}" type="presOf" srcId="{B2AE3DF2-DAFE-46A7-9286-0E94979D5F7F}" destId="{400DA284-907F-459D-A0EB-590A3B42C5AF}" srcOrd="0" destOrd="0" presId="urn:microsoft.com/office/officeart/2005/8/layout/hProcess9"/>
    <dgm:cxn modelId="{829E73DC-370E-4CD4-A3E3-D10E028C1B90}" srcId="{5BF1242D-7DF8-4005-96B3-EFC6ED9F3B1E}" destId="{AC219B45-EF44-49B4-8D2D-5AA1899AF75A}" srcOrd="3" destOrd="0" parTransId="{86B3779A-21D4-4608-A024-71780E88E81D}" sibTransId="{E51F867F-28DA-4BA1-8D43-88B88DE87D80}"/>
    <dgm:cxn modelId="{E558A3EE-D1FB-42B2-ACFD-284A8C2F0698}" type="presOf" srcId="{5BF1242D-7DF8-4005-96B3-EFC6ED9F3B1E}" destId="{6F504C7F-EFDC-4B79-AA0E-8A7187956578}" srcOrd="0" destOrd="0" presId="urn:microsoft.com/office/officeart/2005/8/layout/hProcess9"/>
    <dgm:cxn modelId="{8DCC120D-E48F-4491-B378-024A7EAD7C82}" type="presParOf" srcId="{6F504C7F-EFDC-4B79-AA0E-8A7187956578}" destId="{E72D184D-0ED7-4178-B288-CC39D9B42E99}" srcOrd="0" destOrd="0" presId="urn:microsoft.com/office/officeart/2005/8/layout/hProcess9"/>
    <dgm:cxn modelId="{E2612D6F-DE9B-4FA8-A580-AF7A30D7A2FC}" type="presParOf" srcId="{6F504C7F-EFDC-4B79-AA0E-8A7187956578}" destId="{48793567-898A-409D-A71D-3543FA9C9603}" srcOrd="1" destOrd="0" presId="urn:microsoft.com/office/officeart/2005/8/layout/hProcess9"/>
    <dgm:cxn modelId="{B9969F87-8665-4930-B0DB-6815A58AD636}" type="presParOf" srcId="{48793567-898A-409D-A71D-3543FA9C9603}" destId="{95A5FAEC-E065-43CF-B38D-62E545BA393B}" srcOrd="0" destOrd="0" presId="urn:microsoft.com/office/officeart/2005/8/layout/hProcess9"/>
    <dgm:cxn modelId="{2F516E85-11D0-4C28-9AE8-B3779B818344}" type="presParOf" srcId="{48793567-898A-409D-A71D-3543FA9C9603}" destId="{6323C52E-BFD8-457D-BE20-C060321611C7}" srcOrd="1" destOrd="0" presId="urn:microsoft.com/office/officeart/2005/8/layout/hProcess9"/>
    <dgm:cxn modelId="{C92CBFE9-7160-40F1-9262-2A7BF76D23EE}" type="presParOf" srcId="{48793567-898A-409D-A71D-3543FA9C9603}" destId="{400DA284-907F-459D-A0EB-590A3B42C5AF}" srcOrd="2" destOrd="0" presId="urn:microsoft.com/office/officeart/2005/8/layout/hProcess9"/>
    <dgm:cxn modelId="{530917BC-3C70-40A0-9AFA-3BBB53C2BC7F}" type="presParOf" srcId="{48793567-898A-409D-A71D-3543FA9C9603}" destId="{7AF7A49D-BBA0-4677-BD78-0BDBF89ADFBE}" srcOrd="3" destOrd="0" presId="urn:microsoft.com/office/officeart/2005/8/layout/hProcess9"/>
    <dgm:cxn modelId="{BC9643F7-64FD-4953-B8BC-56AE75F90558}" type="presParOf" srcId="{48793567-898A-409D-A71D-3543FA9C9603}" destId="{EA88028C-7510-4073-A4C8-ADCFAAE3A2CA}" srcOrd="4" destOrd="0" presId="urn:microsoft.com/office/officeart/2005/8/layout/hProcess9"/>
    <dgm:cxn modelId="{A0FF1961-B9D3-41A6-888C-702A707A891B}" type="presParOf" srcId="{48793567-898A-409D-A71D-3543FA9C9603}" destId="{FA11DD3F-451B-4FEC-A190-FA80A76D174E}" srcOrd="5" destOrd="0" presId="urn:microsoft.com/office/officeart/2005/8/layout/hProcess9"/>
    <dgm:cxn modelId="{2AAA4CE4-0401-4B82-8446-E2B33D3D3430}" type="presParOf" srcId="{48793567-898A-409D-A71D-3543FA9C9603}" destId="{3A4711CC-7A97-4F80-B79B-8B7C813775D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F2D8DD-6B62-497C-AA45-03240875A734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E381956-74A4-4C96-B7FB-C01AF0A90AFF}" type="pres">
      <dgm:prSet presAssocID="{26F2D8DD-6B62-497C-AA45-03240875A734}" presName="linear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974BDA58-31EC-405D-8A96-AF9A9AD63C4D}" type="presOf" srcId="{26F2D8DD-6B62-497C-AA45-03240875A734}" destId="{2E381956-74A4-4C96-B7FB-C01AF0A90AFF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743E0F2-68A2-444D-A7B5-C1A5548838D1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410123F-14C2-469A-B8ED-2C6816556822}">
      <dgm:prSet phldrT="[Text]"/>
      <dgm:spPr/>
      <dgm:t>
        <a:bodyPr/>
        <a:lstStyle/>
        <a:p>
          <a:r>
            <a:rPr lang="en-US" dirty="0"/>
            <a:t>Care that triggers claims</a:t>
          </a:r>
        </a:p>
      </dgm:t>
    </dgm:pt>
    <dgm:pt modelId="{82530C69-7430-41A2-B04C-2AE34B8CFE83}" type="parTrans" cxnId="{D3EAB87B-7710-4BF4-894B-ABF963DE6669}">
      <dgm:prSet/>
      <dgm:spPr/>
      <dgm:t>
        <a:bodyPr/>
        <a:lstStyle/>
        <a:p>
          <a:endParaRPr lang="en-US"/>
        </a:p>
      </dgm:t>
    </dgm:pt>
    <dgm:pt modelId="{EA48FB72-BB9B-4BFD-857F-BECCEF6DE094}" type="sibTrans" cxnId="{D3EAB87B-7710-4BF4-894B-ABF963DE6669}">
      <dgm:prSet/>
      <dgm:spPr/>
      <dgm:t>
        <a:bodyPr/>
        <a:lstStyle/>
        <a:p>
          <a:endParaRPr lang="en-US"/>
        </a:p>
      </dgm:t>
    </dgm:pt>
    <dgm:pt modelId="{0B356F13-A005-4C5B-BC07-3DE709D8C195}">
      <dgm:prSet phldrT="[Text]"/>
      <dgm:spPr/>
      <dgm:t>
        <a:bodyPr/>
        <a:lstStyle/>
        <a:p>
          <a:r>
            <a:rPr lang="en-US" dirty="0"/>
            <a:t>Claims generation process</a:t>
          </a:r>
        </a:p>
      </dgm:t>
    </dgm:pt>
    <dgm:pt modelId="{E43EA24B-7A3D-4C52-B4F7-7ABB10865160}" type="parTrans" cxnId="{747CF67E-8B75-4EA8-B31C-563F2F874796}">
      <dgm:prSet/>
      <dgm:spPr/>
      <dgm:t>
        <a:bodyPr/>
        <a:lstStyle/>
        <a:p>
          <a:endParaRPr lang="en-US"/>
        </a:p>
      </dgm:t>
    </dgm:pt>
    <dgm:pt modelId="{77830375-A52E-4EC9-979C-E306D6183BDA}" type="sibTrans" cxnId="{747CF67E-8B75-4EA8-B31C-563F2F874796}">
      <dgm:prSet/>
      <dgm:spPr/>
      <dgm:t>
        <a:bodyPr/>
        <a:lstStyle/>
        <a:p>
          <a:endParaRPr lang="en-US"/>
        </a:p>
      </dgm:t>
    </dgm:pt>
    <dgm:pt modelId="{2F6D4707-8C25-4F70-8847-70436413DCA1}">
      <dgm:prSet phldrT="[Text]"/>
      <dgm:spPr/>
      <dgm:t>
        <a:bodyPr/>
        <a:lstStyle/>
        <a:p>
          <a:r>
            <a:rPr lang="en-US" dirty="0"/>
            <a:t>Claims-based measure</a:t>
          </a:r>
        </a:p>
      </dgm:t>
    </dgm:pt>
    <dgm:pt modelId="{99069DA2-F612-4E49-823E-25AC36F21EA2}" type="parTrans" cxnId="{32AE0989-18EE-43AD-9778-41308F32586E}">
      <dgm:prSet/>
      <dgm:spPr/>
      <dgm:t>
        <a:bodyPr/>
        <a:lstStyle/>
        <a:p>
          <a:endParaRPr lang="en-US"/>
        </a:p>
      </dgm:t>
    </dgm:pt>
    <dgm:pt modelId="{03D33033-9668-4925-B291-3D2D1540ED27}" type="sibTrans" cxnId="{32AE0989-18EE-43AD-9778-41308F32586E}">
      <dgm:prSet/>
      <dgm:spPr/>
      <dgm:t>
        <a:bodyPr/>
        <a:lstStyle/>
        <a:p>
          <a:endParaRPr lang="en-US"/>
        </a:p>
      </dgm:t>
    </dgm:pt>
    <dgm:pt modelId="{CDEFF2FD-DFA5-49CD-B646-6702F7BFD978}">
      <dgm:prSet phldrT="[Text]"/>
      <dgm:spPr/>
      <dgm:t>
        <a:bodyPr/>
        <a:lstStyle/>
        <a:p>
          <a:r>
            <a:rPr lang="en-US" dirty="0"/>
            <a:t>Algorithm</a:t>
          </a:r>
        </a:p>
      </dgm:t>
    </dgm:pt>
    <dgm:pt modelId="{B44EF9E5-AB80-4655-995B-4AB05C9EF416}" type="parTrans" cxnId="{C4BB406E-4761-4506-AAB1-66A4F82D1F08}">
      <dgm:prSet/>
      <dgm:spPr/>
      <dgm:t>
        <a:bodyPr/>
        <a:lstStyle/>
        <a:p>
          <a:endParaRPr lang="en-US"/>
        </a:p>
      </dgm:t>
    </dgm:pt>
    <dgm:pt modelId="{9ED81790-CF4B-463B-A6B8-E2C5078EBA0D}" type="sibTrans" cxnId="{C4BB406E-4761-4506-AAB1-66A4F82D1F08}">
      <dgm:prSet/>
      <dgm:spPr/>
      <dgm:t>
        <a:bodyPr/>
        <a:lstStyle/>
        <a:p>
          <a:endParaRPr lang="en-US"/>
        </a:p>
      </dgm:t>
    </dgm:pt>
    <dgm:pt modelId="{DB0466F2-A5FD-4140-802E-BF42AAA2DBAF}" type="pres">
      <dgm:prSet presAssocID="{D743E0F2-68A2-444D-A7B5-C1A5548838D1}" presName="Name0" presStyleCnt="0">
        <dgm:presLayoutVars>
          <dgm:dir/>
          <dgm:animOne val="branch"/>
          <dgm:animLvl val="lvl"/>
        </dgm:presLayoutVars>
      </dgm:prSet>
      <dgm:spPr/>
    </dgm:pt>
    <dgm:pt modelId="{91FB6D3A-2134-4783-812E-EC2FDCC461E3}" type="pres">
      <dgm:prSet presAssocID="{C410123F-14C2-469A-B8ED-2C6816556822}" presName="chaos" presStyleCnt="0"/>
      <dgm:spPr/>
    </dgm:pt>
    <dgm:pt modelId="{1A99E163-046A-4B07-9DC2-3C31173AC86F}" type="pres">
      <dgm:prSet presAssocID="{C410123F-14C2-469A-B8ED-2C6816556822}" presName="parTx1" presStyleLbl="revTx" presStyleIdx="0" presStyleCnt="3"/>
      <dgm:spPr/>
    </dgm:pt>
    <dgm:pt modelId="{12740346-B542-4811-8F14-5FF09AB31C89}" type="pres">
      <dgm:prSet presAssocID="{C410123F-14C2-469A-B8ED-2C6816556822}" presName="c1" presStyleLbl="node1" presStyleIdx="0" presStyleCnt="19"/>
      <dgm:spPr/>
    </dgm:pt>
    <dgm:pt modelId="{9935453A-9ED7-4E58-8922-DAF0B8211EE8}" type="pres">
      <dgm:prSet presAssocID="{C410123F-14C2-469A-B8ED-2C6816556822}" presName="c2" presStyleLbl="node1" presStyleIdx="1" presStyleCnt="19"/>
      <dgm:spPr/>
    </dgm:pt>
    <dgm:pt modelId="{3FCD9BED-82D6-4C2D-8DBB-F3F623A1DBE1}" type="pres">
      <dgm:prSet presAssocID="{C410123F-14C2-469A-B8ED-2C6816556822}" presName="c3" presStyleLbl="node1" presStyleIdx="2" presStyleCnt="19"/>
      <dgm:spPr/>
    </dgm:pt>
    <dgm:pt modelId="{736A0575-6A09-4EEB-A9DD-FB3E38755B2D}" type="pres">
      <dgm:prSet presAssocID="{C410123F-14C2-469A-B8ED-2C6816556822}" presName="c4" presStyleLbl="node1" presStyleIdx="3" presStyleCnt="19"/>
      <dgm:spPr/>
    </dgm:pt>
    <dgm:pt modelId="{DA22588D-FE67-40E5-BCE4-B8F5E0CC1E91}" type="pres">
      <dgm:prSet presAssocID="{C410123F-14C2-469A-B8ED-2C6816556822}" presName="c5" presStyleLbl="node1" presStyleIdx="4" presStyleCnt="19"/>
      <dgm:spPr/>
    </dgm:pt>
    <dgm:pt modelId="{55EB2B2D-D31B-48CA-9C57-7791F24872D0}" type="pres">
      <dgm:prSet presAssocID="{C410123F-14C2-469A-B8ED-2C6816556822}" presName="c6" presStyleLbl="node1" presStyleIdx="5" presStyleCnt="19"/>
      <dgm:spPr/>
    </dgm:pt>
    <dgm:pt modelId="{285F3951-83A3-4C90-A049-41BCFB3FB281}" type="pres">
      <dgm:prSet presAssocID="{C410123F-14C2-469A-B8ED-2C6816556822}" presName="c7" presStyleLbl="node1" presStyleIdx="6" presStyleCnt="19"/>
      <dgm:spPr/>
    </dgm:pt>
    <dgm:pt modelId="{F87FE16A-DC96-4C43-A04F-587CD2D49F36}" type="pres">
      <dgm:prSet presAssocID="{C410123F-14C2-469A-B8ED-2C6816556822}" presName="c8" presStyleLbl="node1" presStyleIdx="7" presStyleCnt="19"/>
      <dgm:spPr/>
    </dgm:pt>
    <dgm:pt modelId="{CEECA3E6-E99F-4527-B622-7F97FA6D0D56}" type="pres">
      <dgm:prSet presAssocID="{C410123F-14C2-469A-B8ED-2C6816556822}" presName="c9" presStyleLbl="node1" presStyleIdx="8" presStyleCnt="19"/>
      <dgm:spPr/>
    </dgm:pt>
    <dgm:pt modelId="{5D53FC2B-A9EA-48BA-A66F-4D25DB75EA43}" type="pres">
      <dgm:prSet presAssocID="{C410123F-14C2-469A-B8ED-2C6816556822}" presName="c10" presStyleLbl="node1" presStyleIdx="9" presStyleCnt="19"/>
      <dgm:spPr/>
    </dgm:pt>
    <dgm:pt modelId="{36C12E3B-6D68-4C75-AFDF-298CF9DEBABB}" type="pres">
      <dgm:prSet presAssocID="{C410123F-14C2-469A-B8ED-2C6816556822}" presName="c11" presStyleLbl="node1" presStyleIdx="10" presStyleCnt="19"/>
      <dgm:spPr/>
    </dgm:pt>
    <dgm:pt modelId="{AB5E7774-9660-45FA-A939-5A102ACF6E86}" type="pres">
      <dgm:prSet presAssocID="{C410123F-14C2-469A-B8ED-2C6816556822}" presName="c12" presStyleLbl="node1" presStyleIdx="11" presStyleCnt="19"/>
      <dgm:spPr/>
    </dgm:pt>
    <dgm:pt modelId="{849B2803-328D-4A81-A220-96EF44A371DC}" type="pres">
      <dgm:prSet presAssocID="{C410123F-14C2-469A-B8ED-2C6816556822}" presName="c13" presStyleLbl="node1" presStyleIdx="12" presStyleCnt="19"/>
      <dgm:spPr/>
    </dgm:pt>
    <dgm:pt modelId="{34ED1F0F-ABE0-45B3-B656-A13549E5D642}" type="pres">
      <dgm:prSet presAssocID="{C410123F-14C2-469A-B8ED-2C6816556822}" presName="c14" presStyleLbl="node1" presStyleIdx="13" presStyleCnt="19"/>
      <dgm:spPr/>
    </dgm:pt>
    <dgm:pt modelId="{EF03EAE2-0DF6-4561-9F69-9009BAA981AE}" type="pres">
      <dgm:prSet presAssocID="{C410123F-14C2-469A-B8ED-2C6816556822}" presName="c15" presStyleLbl="node1" presStyleIdx="14" presStyleCnt="19"/>
      <dgm:spPr/>
    </dgm:pt>
    <dgm:pt modelId="{0A23C3F0-B462-40D5-81C1-F639EDA61245}" type="pres">
      <dgm:prSet presAssocID="{C410123F-14C2-469A-B8ED-2C6816556822}" presName="c16" presStyleLbl="node1" presStyleIdx="15" presStyleCnt="19"/>
      <dgm:spPr/>
    </dgm:pt>
    <dgm:pt modelId="{8FE36FD7-815F-4D54-8D98-B29FD16D421B}" type="pres">
      <dgm:prSet presAssocID="{C410123F-14C2-469A-B8ED-2C6816556822}" presName="c17" presStyleLbl="node1" presStyleIdx="16" presStyleCnt="19"/>
      <dgm:spPr/>
    </dgm:pt>
    <dgm:pt modelId="{30FC2CA6-2B86-4DD0-B05D-29A0EDFC8233}" type="pres">
      <dgm:prSet presAssocID="{C410123F-14C2-469A-B8ED-2C6816556822}" presName="c18" presStyleLbl="node1" presStyleIdx="17" presStyleCnt="19"/>
      <dgm:spPr/>
    </dgm:pt>
    <dgm:pt modelId="{8A7BB933-E1A6-48C5-BD91-BAA9B8A64704}" type="pres">
      <dgm:prSet presAssocID="{EA48FB72-BB9B-4BFD-857F-BECCEF6DE094}" presName="chevronComposite1" presStyleCnt="0"/>
      <dgm:spPr/>
    </dgm:pt>
    <dgm:pt modelId="{F5565639-869F-409E-982E-CA5B5F533A4E}" type="pres">
      <dgm:prSet presAssocID="{EA48FB72-BB9B-4BFD-857F-BECCEF6DE094}" presName="chevron1" presStyleLbl="sibTrans2D1" presStyleIdx="0" presStyleCnt="3"/>
      <dgm:spPr/>
    </dgm:pt>
    <dgm:pt modelId="{2A128AF0-2C33-4508-AF16-D52E37517477}" type="pres">
      <dgm:prSet presAssocID="{EA48FB72-BB9B-4BFD-857F-BECCEF6DE094}" presName="spChevron1" presStyleCnt="0"/>
      <dgm:spPr/>
    </dgm:pt>
    <dgm:pt modelId="{C56B6945-E347-41A3-BF34-7104C3030800}" type="pres">
      <dgm:prSet presAssocID="{0B356F13-A005-4C5B-BC07-3DE709D8C195}" presName="middle" presStyleCnt="0"/>
      <dgm:spPr/>
    </dgm:pt>
    <dgm:pt modelId="{B67D1A0E-F2D6-4BD5-80D7-06B974D845E7}" type="pres">
      <dgm:prSet presAssocID="{0B356F13-A005-4C5B-BC07-3DE709D8C195}" presName="parTxMid" presStyleLbl="revTx" presStyleIdx="1" presStyleCnt="3"/>
      <dgm:spPr/>
    </dgm:pt>
    <dgm:pt modelId="{C6766B41-31C1-4800-995B-01546FC9E938}" type="pres">
      <dgm:prSet presAssocID="{0B356F13-A005-4C5B-BC07-3DE709D8C195}" presName="spMid" presStyleCnt="0"/>
      <dgm:spPr/>
    </dgm:pt>
    <dgm:pt modelId="{F678A636-05AE-45D8-9866-A9170FA489DB}" type="pres">
      <dgm:prSet presAssocID="{77830375-A52E-4EC9-979C-E306D6183BDA}" presName="chevronComposite1" presStyleCnt="0"/>
      <dgm:spPr/>
    </dgm:pt>
    <dgm:pt modelId="{E1D75D35-E031-4E31-B7E8-3C06FA865A7B}" type="pres">
      <dgm:prSet presAssocID="{77830375-A52E-4EC9-979C-E306D6183BDA}" presName="chevron1" presStyleLbl="sibTrans2D1" presStyleIdx="1" presStyleCnt="3"/>
      <dgm:spPr/>
    </dgm:pt>
    <dgm:pt modelId="{0F16A66F-DF6F-4853-AB64-468BC345819E}" type="pres">
      <dgm:prSet presAssocID="{77830375-A52E-4EC9-979C-E306D6183BDA}" presName="spChevron1" presStyleCnt="0"/>
      <dgm:spPr/>
    </dgm:pt>
    <dgm:pt modelId="{23F86F8E-A26D-4409-87D8-7FC60C8762CD}" type="pres">
      <dgm:prSet presAssocID="{CDEFF2FD-DFA5-49CD-B646-6702F7BFD978}" presName="middle" presStyleCnt="0"/>
      <dgm:spPr/>
    </dgm:pt>
    <dgm:pt modelId="{FCB654D3-9803-4F79-BE2F-AB1D828C0DB5}" type="pres">
      <dgm:prSet presAssocID="{CDEFF2FD-DFA5-49CD-B646-6702F7BFD978}" presName="parTxMid" presStyleLbl="revTx" presStyleIdx="2" presStyleCnt="3"/>
      <dgm:spPr/>
    </dgm:pt>
    <dgm:pt modelId="{4203B8D6-1AB8-44DB-B4A1-F9F35C746304}" type="pres">
      <dgm:prSet presAssocID="{CDEFF2FD-DFA5-49CD-B646-6702F7BFD978}" presName="spMid" presStyleCnt="0"/>
      <dgm:spPr/>
    </dgm:pt>
    <dgm:pt modelId="{4D969F03-0941-4C1E-B666-29DE45436D54}" type="pres">
      <dgm:prSet presAssocID="{9ED81790-CF4B-463B-A6B8-E2C5078EBA0D}" presName="chevronComposite1" presStyleCnt="0"/>
      <dgm:spPr/>
    </dgm:pt>
    <dgm:pt modelId="{2CA2F276-7450-42A1-8613-EF6CD7D5DC1B}" type="pres">
      <dgm:prSet presAssocID="{9ED81790-CF4B-463B-A6B8-E2C5078EBA0D}" presName="chevron1" presStyleLbl="sibTrans2D1" presStyleIdx="2" presStyleCnt="3"/>
      <dgm:spPr/>
    </dgm:pt>
    <dgm:pt modelId="{C6E282D4-089B-4DBB-82FC-125AF0AF9134}" type="pres">
      <dgm:prSet presAssocID="{9ED81790-CF4B-463B-A6B8-E2C5078EBA0D}" presName="spChevron1" presStyleCnt="0"/>
      <dgm:spPr/>
    </dgm:pt>
    <dgm:pt modelId="{1D3BCC28-E801-442E-A19B-BB422D986FE1}" type="pres">
      <dgm:prSet presAssocID="{2F6D4707-8C25-4F70-8847-70436413DCA1}" presName="last" presStyleCnt="0"/>
      <dgm:spPr/>
    </dgm:pt>
    <dgm:pt modelId="{7F62EC5C-ADCD-435B-AA3D-B0275C531323}" type="pres">
      <dgm:prSet presAssocID="{2F6D4707-8C25-4F70-8847-70436413DCA1}" presName="circleTx" presStyleLbl="node1" presStyleIdx="18" presStyleCnt="19"/>
      <dgm:spPr/>
    </dgm:pt>
    <dgm:pt modelId="{CD66737B-0764-4F9A-9475-5CCBB6159672}" type="pres">
      <dgm:prSet presAssocID="{2F6D4707-8C25-4F70-8847-70436413DCA1}" presName="spN" presStyleCnt="0"/>
      <dgm:spPr/>
    </dgm:pt>
  </dgm:ptLst>
  <dgm:cxnLst>
    <dgm:cxn modelId="{EDF4742B-08AB-4C1E-B7D0-53C067800ADD}" type="presOf" srcId="{2F6D4707-8C25-4F70-8847-70436413DCA1}" destId="{7F62EC5C-ADCD-435B-AA3D-B0275C531323}" srcOrd="0" destOrd="0" presId="urn:microsoft.com/office/officeart/2009/3/layout/RandomtoResultProcess"/>
    <dgm:cxn modelId="{67F5B334-759F-45E1-ACE7-618908C6C519}" type="presOf" srcId="{C410123F-14C2-469A-B8ED-2C6816556822}" destId="{1A99E163-046A-4B07-9DC2-3C31173AC86F}" srcOrd="0" destOrd="0" presId="urn:microsoft.com/office/officeart/2009/3/layout/RandomtoResultProcess"/>
    <dgm:cxn modelId="{827B5C4A-8FB0-4E73-94BD-73BD0631923A}" type="presOf" srcId="{CDEFF2FD-DFA5-49CD-B646-6702F7BFD978}" destId="{FCB654D3-9803-4F79-BE2F-AB1D828C0DB5}" srcOrd="0" destOrd="0" presId="urn:microsoft.com/office/officeart/2009/3/layout/RandomtoResultProcess"/>
    <dgm:cxn modelId="{799C494D-53C2-40D8-9977-CA7C3AD768AA}" type="presOf" srcId="{0B356F13-A005-4C5B-BC07-3DE709D8C195}" destId="{B67D1A0E-F2D6-4BD5-80D7-06B974D845E7}" srcOrd="0" destOrd="0" presId="urn:microsoft.com/office/officeart/2009/3/layout/RandomtoResultProcess"/>
    <dgm:cxn modelId="{C4BB406E-4761-4506-AAB1-66A4F82D1F08}" srcId="{D743E0F2-68A2-444D-A7B5-C1A5548838D1}" destId="{CDEFF2FD-DFA5-49CD-B646-6702F7BFD978}" srcOrd="2" destOrd="0" parTransId="{B44EF9E5-AB80-4655-995B-4AB05C9EF416}" sibTransId="{9ED81790-CF4B-463B-A6B8-E2C5078EBA0D}"/>
    <dgm:cxn modelId="{D3EAB87B-7710-4BF4-894B-ABF963DE6669}" srcId="{D743E0F2-68A2-444D-A7B5-C1A5548838D1}" destId="{C410123F-14C2-469A-B8ED-2C6816556822}" srcOrd="0" destOrd="0" parTransId="{82530C69-7430-41A2-B04C-2AE34B8CFE83}" sibTransId="{EA48FB72-BB9B-4BFD-857F-BECCEF6DE094}"/>
    <dgm:cxn modelId="{747CF67E-8B75-4EA8-B31C-563F2F874796}" srcId="{D743E0F2-68A2-444D-A7B5-C1A5548838D1}" destId="{0B356F13-A005-4C5B-BC07-3DE709D8C195}" srcOrd="1" destOrd="0" parTransId="{E43EA24B-7A3D-4C52-B4F7-7ABB10865160}" sibTransId="{77830375-A52E-4EC9-979C-E306D6183BDA}"/>
    <dgm:cxn modelId="{32AE0989-18EE-43AD-9778-41308F32586E}" srcId="{D743E0F2-68A2-444D-A7B5-C1A5548838D1}" destId="{2F6D4707-8C25-4F70-8847-70436413DCA1}" srcOrd="3" destOrd="0" parTransId="{99069DA2-F612-4E49-823E-25AC36F21EA2}" sibTransId="{03D33033-9668-4925-B291-3D2D1540ED27}"/>
    <dgm:cxn modelId="{041032DE-5D2D-4E84-920F-7818363ECFD2}" type="presOf" srcId="{D743E0F2-68A2-444D-A7B5-C1A5548838D1}" destId="{DB0466F2-A5FD-4140-802E-BF42AAA2DBAF}" srcOrd="0" destOrd="0" presId="urn:microsoft.com/office/officeart/2009/3/layout/RandomtoResultProcess"/>
    <dgm:cxn modelId="{91D2AD5E-F1F4-47AF-9688-952BD651A02A}" type="presParOf" srcId="{DB0466F2-A5FD-4140-802E-BF42AAA2DBAF}" destId="{91FB6D3A-2134-4783-812E-EC2FDCC461E3}" srcOrd="0" destOrd="0" presId="urn:microsoft.com/office/officeart/2009/3/layout/RandomtoResultProcess"/>
    <dgm:cxn modelId="{42F1EBFF-01E1-4CC9-80AD-20A29ABA4537}" type="presParOf" srcId="{91FB6D3A-2134-4783-812E-EC2FDCC461E3}" destId="{1A99E163-046A-4B07-9DC2-3C31173AC86F}" srcOrd="0" destOrd="0" presId="urn:microsoft.com/office/officeart/2009/3/layout/RandomtoResultProcess"/>
    <dgm:cxn modelId="{EAC05AC8-AB98-4761-8D2B-E76AF9D294BD}" type="presParOf" srcId="{91FB6D3A-2134-4783-812E-EC2FDCC461E3}" destId="{12740346-B542-4811-8F14-5FF09AB31C89}" srcOrd="1" destOrd="0" presId="urn:microsoft.com/office/officeart/2009/3/layout/RandomtoResultProcess"/>
    <dgm:cxn modelId="{029FA49E-31EC-44BB-BBA7-5D53EB186E73}" type="presParOf" srcId="{91FB6D3A-2134-4783-812E-EC2FDCC461E3}" destId="{9935453A-9ED7-4E58-8922-DAF0B8211EE8}" srcOrd="2" destOrd="0" presId="urn:microsoft.com/office/officeart/2009/3/layout/RandomtoResultProcess"/>
    <dgm:cxn modelId="{B4E3B90C-9092-4803-830C-CA70F7D02B4F}" type="presParOf" srcId="{91FB6D3A-2134-4783-812E-EC2FDCC461E3}" destId="{3FCD9BED-82D6-4C2D-8DBB-F3F623A1DBE1}" srcOrd="3" destOrd="0" presId="urn:microsoft.com/office/officeart/2009/3/layout/RandomtoResultProcess"/>
    <dgm:cxn modelId="{402E6C67-6BBC-4D14-819F-E11283C5A531}" type="presParOf" srcId="{91FB6D3A-2134-4783-812E-EC2FDCC461E3}" destId="{736A0575-6A09-4EEB-A9DD-FB3E38755B2D}" srcOrd="4" destOrd="0" presId="urn:microsoft.com/office/officeart/2009/3/layout/RandomtoResultProcess"/>
    <dgm:cxn modelId="{92A687A3-782A-430A-915C-EA62C51A449C}" type="presParOf" srcId="{91FB6D3A-2134-4783-812E-EC2FDCC461E3}" destId="{DA22588D-FE67-40E5-BCE4-B8F5E0CC1E91}" srcOrd="5" destOrd="0" presId="urn:microsoft.com/office/officeart/2009/3/layout/RandomtoResultProcess"/>
    <dgm:cxn modelId="{A744F88A-4342-4762-8B65-552136573F6A}" type="presParOf" srcId="{91FB6D3A-2134-4783-812E-EC2FDCC461E3}" destId="{55EB2B2D-D31B-48CA-9C57-7791F24872D0}" srcOrd="6" destOrd="0" presId="urn:microsoft.com/office/officeart/2009/3/layout/RandomtoResultProcess"/>
    <dgm:cxn modelId="{EEFAD62A-27A5-4C34-B461-D07C17590EB5}" type="presParOf" srcId="{91FB6D3A-2134-4783-812E-EC2FDCC461E3}" destId="{285F3951-83A3-4C90-A049-41BCFB3FB281}" srcOrd="7" destOrd="0" presId="urn:microsoft.com/office/officeart/2009/3/layout/RandomtoResultProcess"/>
    <dgm:cxn modelId="{CEB6A1AD-3EC5-4E57-88AD-C527F20AC6C3}" type="presParOf" srcId="{91FB6D3A-2134-4783-812E-EC2FDCC461E3}" destId="{F87FE16A-DC96-4C43-A04F-587CD2D49F36}" srcOrd="8" destOrd="0" presId="urn:microsoft.com/office/officeart/2009/3/layout/RandomtoResultProcess"/>
    <dgm:cxn modelId="{79480B2F-5A0D-4FC7-B8E4-2548FE3419A3}" type="presParOf" srcId="{91FB6D3A-2134-4783-812E-EC2FDCC461E3}" destId="{CEECA3E6-E99F-4527-B622-7F97FA6D0D56}" srcOrd="9" destOrd="0" presId="urn:microsoft.com/office/officeart/2009/3/layout/RandomtoResultProcess"/>
    <dgm:cxn modelId="{2017025A-B71B-4A6E-960E-EB82DE407C80}" type="presParOf" srcId="{91FB6D3A-2134-4783-812E-EC2FDCC461E3}" destId="{5D53FC2B-A9EA-48BA-A66F-4D25DB75EA43}" srcOrd="10" destOrd="0" presId="urn:microsoft.com/office/officeart/2009/3/layout/RandomtoResultProcess"/>
    <dgm:cxn modelId="{725D517C-D4B3-4697-B0C7-957A2E395EC1}" type="presParOf" srcId="{91FB6D3A-2134-4783-812E-EC2FDCC461E3}" destId="{36C12E3B-6D68-4C75-AFDF-298CF9DEBABB}" srcOrd="11" destOrd="0" presId="urn:microsoft.com/office/officeart/2009/3/layout/RandomtoResultProcess"/>
    <dgm:cxn modelId="{75B713AA-B691-443D-9346-B4A79F6221F7}" type="presParOf" srcId="{91FB6D3A-2134-4783-812E-EC2FDCC461E3}" destId="{AB5E7774-9660-45FA-A939-5A102ACF6E86}" srcOrd="12" destOrd="0" presId="urn:microsoft.com/office/officeart/2009/3/layout/RandomtoResultProcess"/>
    <dgm:cxn modelId="{C20A42AF-541C-4B41-93BC-C987578ADFFF}" type="presParOf" srcId="{91FB6D3A-2134-4783-812E-EC2FDCC461E3}" destId="{849B2803-328D-4A81-A220-96EF44A371DC}" srcOrd="13" destOrd="0" presId="urn:microsoft.com/office/officeart/2009/3/layout/RandomtoResultProcess"/>
    <dgm:cxn modelId="{049C0CE4-86BD-4210-A4C6-83085816AD01}" type="presParOf" srcId="{91FB6D3A-2134-4783-812E-EC2FDCC461E3}" destId="{34ED1F0F-ABE0-45B3-B656-A13549E5D642}" srcOrd="14" destOrd="0" presId="urn:microsoft.com/office/officeart/2009/3/layout/RandomtoResultProcess"/>
    <dgm:cxn modelId="{EDFB6260-B99C-4844-8913-764D0D0472D6}" type="presParOf" srcId="{91FB6D3A-2134-4783-812E-EC2FDCC461E3}" destId="{EF03EAE2-0DF6-4561-9F69-9009BAA981AE}" srcOrd="15" destOrd="0" presId="urn:microsoft.com/office/officeart/2009/3/layout/RandomtoResultProcess"/>
    <dgm:cxn modelId="{A1A0B8F5-3C2E-42B0-A7D2-FC2BA12B5CCC}" type="presParOf" srcId="{91FB6D3A-2134-4783-812E-EC2FDCC461E3}" destId="{0A23C3F0-B462-40D5-81C1-F639EDA61245}" srcOrd="16" destOrd="0" presId="urn:microsoft.com/office/officeart/2009/3/layout/RandomtoResultProcess"/>
    <dgm:cxn modelId="{BCD6ABAF-3968-417D-B35D-4155B83DFE17}" type="presParOf" srcId="{91FB6D3A-2134-4783-812E-EC2FDCC461E3}" destId="{8FE36FD7-815F-4D54-8D98-B29FD16D421B}" srcOrd="17" destOrd="0" presId="urn:microsoft.com/office/officeart/2009/3/layout/RandomtoResultProcess"/>
    <dgm:cxn modelId="{BB78629C-917D-46F9-BA03-6273A41A0708}" type="presParOf" srcId="{91FB6D3A-2134-4783-812E-EC2FDCC461E3}" destId="{30FC2CA6-2B86-4DD0-B05D-29A0EDFC8233}" srcOrd="18" destOrd="0" presId="urn:microsoft.com/office/officeart/2009/3/layout/RandomtoResultProcess"/>
    <dgm:cxn modelId="{DC8DB1A0-DAFA-4715-BA06-78CA48221373}" type="presParOf" srcId="{DB0466F2-A5FD-4140-802E-BF42AAA2DBAF}" destId="{8A7BB933-E1A6-48C5-BD91-BAA9B8A64704}" srcOrd="1" destOrd="0" presId="urn:microsoft.com/office/officeart/2009/3/layout/RandomtoResultProcess"/>
    <dgm:cxn modelId="{4C20C9AC-EC72-4A47-B506-DB15844EB92E}" type="presParOf" srcId="{8A7BB933-E1A6-48C5-BD91-BAA9B8A64704}" destId="{F5565639-869F-409E-982E-CA5B5F533A4E}" srcOrd="0" destOrd="0" presId="urn:microsoft.com/office/officeart/2009/3/layout/RandomtoResultProcess"/>
    <dgm:cxn modelId="{36956A44-6393-4D50-AE14-9101A4765D4B}" type="presParOf" srcId="{8A7BB933-E1A6-48C5-BD91-BAA9B8A64704}" destId="{2A128AF0-2C33-4508-AF16-D52E37517477}" srcOrd="1" destOrd="0" presId="urn:microsoft.com/office/officeart/2009/3/layout/RandomtoResultProcess"/>
    <dgm:cxn modelId="{3BF70A74-E715-464F-BEC7-E06DC3301132}" type="presParOf" srcId="{DB0466F2-A5FD-4140-802E-BF42AAA2DBAF}" destId="{C56B6945-E347-41A3-BF34-7104C3030800}" srcOrd="2" destOrd="0" presId="urn:microsoft.com/office/officeart/2009/3/layout/RandomtoResultProcess"/>
    <dgm:cxn modelId="{AAACA033-6F63-436A-B746-5B6DE3E07119}" type="presParOf" srcId="{C56B6945-E347-41A3-BF34-7104C3030800}" destId="{B67D1A0E-F2D6-4BD5-80D7-06B974D845E7}" srcOrd="0" destOrd="0" presId="urn:microsoft.com/office/officeart/2009/3/layout/RandomtoResultProcess"/>
    <dgm:cxn modelId="{25F90A58-5FA8-4451-B9B1-8F368534D5D1}" type="presParOf" srcId="{C56B6945-E347-41A3-BF34-7104C3030800}" destId="{C6766B41-31C1-4800-995B-01546FC9E938}" srcOrd="1" destOrd="0" presId="urn:microsoft.com/office/officeart/2009/3/layout/RandomtoResultProcess"/>
    <dgm:cxn modelId="{E5B8CDA0-2249-4075-8CED-5E7142FFBE66}" type="presParOf" srcId="{DB0466F2-A5FD-4140-802E-BF42AAA2DBAF}" destId="{F678A636-05AE-45D8-9866-A9170FA489DB}" srcOrd="3" destOrd="0" presId="urn:microsoft.com/office/officeart/2009/3/layout/RandomtoResultProcess"/>
    <dgm:cxn modelId="{409D3A83-2A24-491A-AECC-353864F2D86E}" type="presParOf" srcId="{F678A636-05AE-45D8-9866-A9170FA489DB}" destId="{E1D75D35-E031-4E31-B7E8-3C06FA865A7B}" srcOrd="0" destOrd="0" presId="urn:microsoft.com/office/officeart/2009/3/layout/RandomtoResultProcess"/>
    <dgm:cxn modelId="{A100C6BF-C984-445A-BD78-6FDC12636FCA}" type="presParOf" srcId="{F678A636-05AE-45D8-9866-A9170FA489DB}" destId="{0F16A66F-DF6F-4853-AB64-468BC345819E}" srcOrd="1" destOrd="0" presId="urn:microsoft.com/office/officeart/2009/3/layout/RandomtoResultProcess"/>
    <dgm:cxn modelId="{9E05459A-4D22-41D4-9F4B-77ADF739C857}" type="presParOf" srcId="{DB0466F2-A5FD-4140-802E-BF42AAA2DBAF}" destId="{23F86F8E-A26D-4409-87D8-7FC60C8762CD}" srcOrd="4" destOrd="0" presId="urn:microsoft.com/office/officeart/2009/3/layout/RandomtoResultProcess"/>
    <dgm:cxn modelId="{DFE7CA5E-56EB-4950-AB73-408822A983BC}" type="presParOf" srcId="{23F86F8E-A26D-4409-87D8-7FC60C8762CD}" destId="{FCB654D3-9803-4F79-BE2F-AB1D828C0DB5}" srcOrd="0" destOrd="0" presId="urn:microsoft.com/office/officeart/2009/3/layout/RandomtoResultProcess"/>
    <dgm:cxn modelId="{82643F9A-BBB4-4663-AA48-8E4F45815FB9}" type="presParOf" srcId="{23F86F8E-A26D-4409-87D8-7FC60C8762CD}" destId="{4203B8D6-1AB8-44DB-B4A1-F9F35C746304}" srcOrd="1" destOrd="0" presId="urn:microsoft.com/office/officeart/2009/3/layout/RandomtoResultProcess"/>
    <dgm:cxn modelId="{C061ED9E-8B0F-4446-9420-9ADE7232F961}" type="presParOf" srcId="{DB0466F2-A5FD-4140-802E-BF42AAA2DBAF}" destId="{4D969F03-0941-4C1E-B666-29DE45436D54}" srcOrd="5" destOrd="0" presId="urn:microsoft.com/office/officeart/2009/3/layout/RandomtoResultProcess"/>
    <dgm:cxn modelId="{15E16F61-6455-4623-911F-184B90601934}" type="presParOf" srcId="{4D969F03-0941-4C1E-B666-29DE45436D54}" destId="{2CA2F276-7450-42A1-8613-EF6CD7D5DC1B}" srcOrd="0" destOrd="0" presId="urn:microsoft.com/office/officeart/2009/3/layout/RandomtoResultProcess"/>
    <dgm:cxn modelId="{25FB146B-08FD-478A-BECD-74FC0F02BBEA}" type="presParOf" srcId="{4D969F03-0941-4C1E-B666-29DE45436D54}" destId="{C6E282D4-089B-4DBB-82FC-125AF0AF9134}" srcOrd="1" destOrd="0" presId="urn:microsoft.com/office/officeart/2009/3/layout/RandomtoResultProcess"/>
    <dgm:cxn modelId="{B7B4DCFE-9006-457E-A031-820779E44025}" type="presParOf" srcId="{DB0466F2-A5FD-4140-802E-BF42AAA2DBAF}" destId="{1D3BCC28-E801-442E-A19B-BB422D986FE1}" srcOrd="6" destOrd="0" presId="urn:microsoft.com/office/officeart/2009/3/layout/RandomtoResultProcess"/>
    <dgm:cxn modelId="{9BD88C2D-E7C4-4A5D-BA49-868D28F64AF6}" type="presParOf" srcId="{1D3BCC28-E801-442E-A19B-BB422D986FE1}" destId="{7F62EC5C-ADCD-435B-AA3D-B0275C531323}" srcOrd="0" destOrd="0" presId="urn:microsoft.com/office/officeart/2009/3/layout/RandomtoResultProcess"/>
    <dgm:cxn modelId="{858D426C-132C-46DC-868A-FB4AB6B4109C}" type="presParOf" srcId="{1D3BCC28-E801-442E-A19B-BB422D986FE1}" destId="{CD66737B-0764-4F9A-9475-5CCBB6159672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F2D8DD-6B62-497C-AA45-03240875A734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E381956-74A4-4C96-B7FB-C01AF0A90AFF}" type="pres">
      <dgm:prSet presAssocID="{26F2D8DD-6B62-497C-AA45-03240875A734}" presName="linear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974BDA58-31EC-405D-8A96-AF9A9AD63C4D}" type="presOf" srcId="{26F2D8DD-6B62-497C-AA45-03240875A734}" destId="{2E381956-74A4-4C96-B7FB-C01AF0A90AFF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C2DED-DC22-4049-9B41-B9688B7A11DF}">
      <dsp:nvSpPr>
        <dsp:cNvPr id="0" name=""/>
        <dsp:cNvSpPr/>
      </dsp:nvSpPr>
      <dsp:spPr>
        <a:xfrm>
          <a:off x="0" y="404"/>
          <a:ext cx="8229600" cy="9468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B541C-5CEF-4115-8B19-071EA94BB089}">
      <dsp:nvSpPr>
        <dsp:cNvPr id="0" name=""/>
        <dsp:cNvSpPr/>
      </dsp:nvSpPr>
      <dsp:spPr>
        <a:xfrm>
          <a:off x="286414" y="213440"/>
          <a:ext cx="520754" cy="5207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B79B2-02AA-4DE2-BB8B-C543BD0F98F3}">
      <dsp:nvSpPr>
        <dsp:cNvPr id="0" name=""/>
        <dsp:cNvSpPr/>
      </dsp:nvSpPr>
      <dsp:spPr>
        <a:xfrm>
          <a:off x="1093583" y="404"/>
          <a:ext cx="7136016" cy="946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206" tIns="100206" rIns="100206" bIns="100206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Understand the methodology used to evaluate performance in the HAC, VBP, and HRRP programs </a:t>
          </a:r>
        </a:p>
      </dsp:txBody>
      <dsp:txXfrm>
        <a:off x="1093583" y="404"/>
        <a:ext cx="7136016" cy="946825"/>
      </dsp:txXfrm>
    </dsp:sp>
    <dsp:sp modelId="{0B401888-D5F5-4F20-804F-F8E59A38BF93}">
      <dsp:nvSpPr>
        <dsp:cNvPr id="0" name=""/>
        <dsp:cNvSpPr/>
      </dsp:nvSpPr>
      <dsp:spPr>
        <a:xfrm>
          <a:off x="0" y="1183937"/>
          <a:ext cx="8229600" cy="9468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F554B-37ED-498F-A65A-EFAAFDCD1B5E}">
      <dsp:nvSpPr>
        <dsp:cNvPr id="0" name=""/>
        <dsp:cNvSpPr/>
      </dsp:nvSpPr>
      <dsp:spPr>
        <a:xfrm>
          <a:off x="286414" y="1396972"/>
          <a:ext cx="520754" cy="5207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1FBBA-3F68-455A-B809-DEA55F2539A8}">
      <dsp:nvSpPr>
        <dsp:cNvPr id="0" name=""/>
        <dsp:cNvSpPr/>
      </dsp:nvSpPr>
      <dsp:spPr>
        <a:xfrm>
          <a:off x="1093583" y="1183937"/>
          <a:ext cx="7136016" cy="946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206" tIns="100206" rIns="100206" bIns="100206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Review the financial implications of performance in these programs</a:t>
          </a:r>
        </a:p>
      </dsp:txBody>
      <dsp:txXfrm>
        <a:off x="1093583" y="1183937"/>
        <a:ext cx="7136016" cy="946825"/>
      </dsp:txXfrm>
    </dsp:sp>
    <dsp:sp modelId="{8E7120B4-3920-4B63-833C-55FE2C9790B1}">
      <dsp:nvSpPr>
        <dsp:cNvPr id="0" name=""/>
        <dsp:cNvSpPr/>
      </dsp:nvSpPr>
      <dsp:spPr>
        <a:xfrm>
          <a:off x="0" y="2367469"/>
          <a:ext cx="8229600" cy="9468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543BB-F6E8-41BB-831F-D49AED9D193F}">
      <dsp:nvSpPr>
        <dsp:cNvPr id="0" name=""/>
        <dsp:cNvSpPr/>
      </dsp:nvSpPr>
      <dsp:spPr>
        <a:xfrm>
          <a:off x="286414" y="2580505"/>
          <a:ext cx="520754" cy="5207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5BC4F-6CDE-48C7-8721-A12CFF8E6AF8}">
      <dsp:nvSpPr>
        <dsp:cNvPr id="0" name=""/>
        <dsp:cNvSpPr/>
      </dsp:nvSpPr>
      <dsp:spPr>
        <a:xfrm>
          <a:off x="1093583" y="2367469"/>
          <a:ext cx="7136016" cy="946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206" tIns="100206" rIns="100206" bIns="100206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Actions you can take to improve your scores and how these changes impact payments</a:t>
          </a:r>
        </a:p>
      </dsp:txBody>
      <dsp:txXfrm>
        <a:off x="1093583" y="2367469"/>
        <a:ext cx="7136016" cy="9468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9E163-046A-4B07-9DC2-3C31173AC86F}">
      <dsp:nvSpPr>
        <dsp:cNvPr id="0" name=""/>
        <dsp:cNvSpPr/>
      </dsp:nvSpPr>
      <dsp:spPr>
        <a:xfrm>
          <a:off x="106981" y="1504515"/>
          <a:ext cx="1567921" cy="51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Care that triggers claims</a:t>
          </a:r>
        </a:p>
      </dsp:txBody>
      <dsp:txXfrm>
        <a:off x="106981" y="1504515"/>
        <a:ext cx="1567921" cy="516701"/>
      </dsp:txXfrm>
    </dsp:sp>
    <dsp:sp modelId="{12740346-B542-4811-8F14-5FF09AB31C89}">
      <dsp:nvSpPr>
        <dsp:cNvPr id="0" name=""/>
        <dsp:cNvSpPr/>
      </dsp:nvSpPr>
      <dsp:spPr>
        <a:xfrm>
          <a:off x="105200" y="1347367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35453A-9ED7-4E58-8922-DAF0B8211EE8}">
      <dsp:nvSpPr>
        <dsp:cNvPr id="0" name=""/>
        <dsp:cNvSpPr/>
      </dsp:nvSpPr>
      <dsp:spPr>
        <a:xfrm>
          <a:off x="192504" y="1172757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D9BED-82D6-4C2D-8DBB-F3F623A1DBE1}">
      <dsp:nvSpPr>
        <dsp:cNvPr id="0" name=""/>
        <dsp:cNvSpPr/>
      </dsp:nvSpPr>
      <dsp:spPr>
        <a:xfrm>
          <a:off x="402036" y="1207679"/>
          <a:ext cx="195990" cy="195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A0575-6A09-4EEB-A9DD-FB3E38755B2D}">
      <dsp:nvSpPr>
        <dsp:cNvPr id="0" name=""/>
        <dsp:cNvSpPr/>
      </dsp:nvSpPr>
      <dsp:spPr>
        <a:xfrm>
          <a:off x="576645" y="1015609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2588D-FE67-40E5-BCE4-B8F5E0CC1E91}">
      <dsp:nvSpPr>
        <dsp:cNvPr id="0" name=""/>
        <dsp:cNvSpPr/>
      </dsp:nvSpPr>
      <dsp:spPr>
        <a:xfrm>
          <a:off x="803638" y="945765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B2B2D-D31B-48CA-9C57-7791F24872D0}">
      <dsp:nvSpPr>
        <dsp:cNvPr id="0" name=""/>
        <dsp:cNvSpPr/>
      </dsp:nvSpPr>
      <dsp:spPr>
        <a:xfrm>
          <a:off x="1083013" y="1067992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F3951-83A3-4C90-A049-41BCFB3FB281}">
      <dsp:nvSpPr>
        <dsp:cNvPr id="0" name=""/>
        <dsp:cNvSpPr/>
      </dsp:nvSpPr>
      <dsp:spPr>
        <a:xfrm>
          <a:off x="1257622" y="1155296"/>
          <a:ext cx="195990" cy="195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7FE16A-DC96-4C43-A04F-587CD2D49F36}">
      <dsp:nvSpPr>
        <dsp:cNvPr id="0" name=""/>
        <dsp:cNvSpPr/>
      </dsp:nvSpPr>
      <dsp:spPr>
        <a:xfrm>
          <a:off x="1502075" y="1347367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CA3E6-E99F-4527-B622-7F97FA6D0D56}">
      <dsp:nvSpPr>
        <dsp:cNvPr id="0" name=""/>
        <dsp:cNvSpPr/>
      </dsp:nvSpPr>
      <dsp:spPr>
        <a:xfrm>
          <a:off x="1606841" y="1539437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3FC2B-A9EA-48BA-A66F-4D25DB75EA43}">
      <dsp:nvSpPr>
        <dsp:cNvPr id="0" name=""/>
        <dsp:cNvSpPr/>
      </dsp:nvSpPr>
      <dsp:spPr>
        <a:xfrm>
          <a:off x="698872" y="1172757"/>
          <a:ext cx="320711" cy="320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12E3B-6D68-4C75-AFDF-298CF9DEBABB}">
      <dsp:nvSpPr>
        <dsp:cNvPr id="0" name=""/>
        <dsp:cNvSpPr/>
      </dsp:nvSpPr>
      <dsp:spPr>
        <a:xfrm>
          <a:off x="17895" y="1836273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E7774-9660-45FA-A939-5A102ACF6E86}">
      <dsp:nvSpPr>
        <dsp:cNvPr id="0" name=""/>
        <dsp:cNvSpPr/>
      </dsp:nvSpPr>
      <dsp:spPr>
        <a:xfrm>
          <a:off x="122661" y="1993422"/>
          <a:ext cx="195990" cy="195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9B2803-328D-4A81-A220-96EF44A371DC}">
      <dsp:nvSpPr>
        <dsp:cNvPr id="0" name=""/>
        <dsp:cNvSpPr/>
      </dsp:nvSpPr>
      <dsp:spPr>
        <a:xfrm>
          <a:off x="384575" y="2133110"/>
          <a:ext cx="285076" cy="2850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D1F0F-ABE0-45B3-B656-A13549E5D642}">
      <dsp:nvSpPr>
        <dsp:cNvPr id="0" name=""/>
        <dsp:cNvSpPr/>
      </dsp:nvSpPr>
      <dsp:spPr>
        <a:xfrm>
          <a:off x="751255" y="2360102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03EAE2-0DF6-4561-9F69-9009BAA981AE}">
      <dsp:nvSpPr>
        <dsp:cNvPr id="0" name=""/>
        <dsp:cNvSpPr/>
      </dsp:nvSpPr>
      <dsp:spPr>
        <a:xfrm>
          <a:off x="821099" y="2133110"/>
          <a:ext cx="195990" cy="195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3C3F0-B462-40D5-81C1-F639EDA61245}">
      <dsp:nvSpPr>
        <dsp:cNvPr id="0" name=""/>
        <dsp:cNvSpPr/>
      </dsp:nvSpPr>
      <dsp:spPr>
        <a:xfrm>
          <a:off x="995708" y="2377563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36FD7-815F-4D54-8D98-B29FD16D421B}">
      <dsp:nvSpPr>
        <dsp:cNvPr id="0" name=""/>
        <dsp:cNvSpPr/>
      </dsp:nvSpPr>
      <dsp:spPr>
        <a:xfrm>
          <a:off x="1152857" y="2098188"/>
          <a:ext cx="285076" cy="2850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C2CA6-2B86-4DD0-B05D-29A0EDFC8233}">
      <dsp:nvSpPr>
        <dsp:cNvPr id="0" name=""/>
        <dsp:cNvSpPr/>
      </dsp:nvSpPr>
      <dsp:spPr>
        <a:xfrm>
          <a:off x="1536997" y="2028344"/>
          <a:ext cx="195990" cy="195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65639-869F-409E-982E-CA5B5F533A4E}">
      <dsp:nvSpPr>
        <dsp:cNvPr id="0" name=""/>
        <dsp:cNvSpPr/>
      </dsp:nvSpPr>
      <dsp:spPr>
        <a:xfrm>
          <a:off x="1732988" y="1207389"/>
          <a:ext cx="575595" cy="1098874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D1A0E-F2D6-4BD5-80D7-06B974D845E7}">
      <dsp:nvSpPr>
        <dsp:cNvPr id="0" name=""/>
        <dsp:cNvSpPr/>
      </dsp:nvSpPr>
      <dsp:spPr>
        <a:xfrm>
          <a:off x="2308583" y="1207923"/>
          <a:ext cx="1569805" cy="1098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Claims generation process</a:t>
          </a:r>
        </a:p>
      </dsp:txBody>
      <dsp:txXfrm>
        <a:off x="2308583" y="1207923"/>
        <a:ext cx="1569805" cy="1098863"/>
      </dsp:txXfrm>
    </dsp:sp>
    <dsp:sp modelId="{E1D75D35-E031-4E31-B7E8-3C06FA865A7B}">
      <dsp:nvSpPr>
        <dsp:cNvPr id="0" name=""/>
        <dsp:cNvSpPr/>
      </dsp:nvSpPr>
      <dsp:spPr>
        <a:xfrm>
          <a:off x="3878389" y="1207389"/>
          <a:ext cx="575595" cy="1098874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654D3-9803-4F79-BE2F-AB1D828C0DB5}">
      <dsp:nvSpPr>
        <dsp:cNvPr id="0" name=""/>
        <dsp:cNvSpPr/>
      </dsp:nvSpPr>
      <dsp:spPr>
        <a:xfrm>
          <a:off x="4453984" y="1207923"/>
          <a:ext cx="1569805" cy="1098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Algorithm</a:t>
          </a:r>
        </a:p>
      </dsp:txBody>
      <dsp:txXfrm>
        <a:off x="4453984" y="1207923"/>
        <a:ext cx="1569805" cy="1098863"/>
      </dsp:txXfrm>
    </dsp:sp>
    <dsp:sp modelId="{2CA2F276-7450-42A1-8613-EF6CD7D5DC1B}">
      <dsp:nvSpPr>
        <dsp:cNvPr id="0" name=""/>
        <dsp:cNvSpPr/>
      </dsp:nvSpPr>
      <dsp:spPr>
        <a:xfrm>
          <a:off x="6023789" y="1207389"/>
          <a:ext cx="575595" cy="1098874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2EC5C-ADCD-435B-AA3D-B0275C531323}">
      <dsp:nvSpPr>
        <dsp:cNvPr id="0" name=""/>
        <dsp:cNvSpPr/>
      </dsp:nvSpPr>
      <dsp:spPr>
        <a:xfrm>
          <a:off x="6662177" y="1116576"/>
          <a:ext cx="1334334" cy="133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Claims-based measure</a:t>
          </a:r>
        </a:p>
      </dsp:txBody>
      <dsp:txXfrm>
        <a:off x="6857586" y="1311985"/>
        <a:ext cx="943516" cy="9435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D184D-0ED7-4178-B288-CC39D9B42E99}">
      <dsp:nvSpPr>
        <dsp:cNvPr id="0" name=""/>
        <dsp:cNvSpPr/>
      </dsp:nvSpPr>
      <dsp:spPr>
        <a:xfrm>
          <a:off x="617219" y="0"/>
          <a:ext cx="6995160" cy="33147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5FAEC-E065-43CF-B38D-62E545BA393B}">
      <dsp:nvSpPr>
        <dsp:cNvPr id="0" name=""/>
        <dsp:cNvSpPr/>
      </dsp:nvSpPr>
      <dsp:spPr>
        <a:xfrm>
          <a:off x="1758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Clinical care occurs</a:t>
          </a:r>
        </a:p>
      </dsp:txBody>
      <dsp:txXfrm>
        <a:off x="66482" y="1059134"/>
        <a:ext cx="1849468" cy="1196432"/>
      </dsp:txXfrm>
    </dsp:sp>
    <dsp:sp modelId="{400DA284-907F-459D-A0EB-590A3B42C5AF}">
      <dsp:nvSpPr>
        <dsp:cNvPr id="0" name=""/>
        <dsp:cNvSpPr/>
      </dsp:nvSpPr>
      <dsp:spPr>
        <a:xfrm>
          <a:off x="2084147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Measurement</a:t>
          </a:r>
        </a:p>
      </dsp:txBody>
      <dsp:txXfrm>
        <a:off x="2148871" y="1059134"/>
        <a:ext cx="1849468" cy="1196432"/>
      </dsp:txXfrm>
    </dsp:sp>
    <dsp:sp modelId="{EA88028C-7510-4073-A4C8-ADCFAAE3A2CA}">
      <dsp:nvSpPr>
        <dsp:cNvPr id="0" name=""/>
        <dsp:cNvSpPr/>
      </dsp:nvSpPr>
      <dsp:spPr>
        <a:xfrm>
          <a:off x="4166536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Scoring Algorithm</a:t>
          </a:r>
        </a:p>
      </dsp:txBody>
      <dsp:txXfrm>
        <a:off x="4231260" y="1059134"/>
        <a:ext cx="1849468" cy="1196432"/>
      </dsp:txXfrm>
    </dsp:sp>
    <dsp:sp modelId="{3A4711CC-7A97-4F80-B79B-8B7C813775DC}">
      <dsp:nvSpPr>
        <dsp:cNvPr id="0" name=""/>
        <dsp:cNvSpPr/>
      </dsp:nvSpPr>
      <dsp:spPr>
        <a:xfrm>
          <a:off x="6248925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 dirty="0"/>
            <a:t>Payment Adjustment</a:t>
          </a:r>
        </a:p>
      </dsp:txBody>
      <dsp:txXfrm>
        <a:off x="6313649" y="1059134"/>
        <a:ext cx="1849468" cy="11964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C28E3-21D9-40F5-ABB2-B2332F71BCBF}">
      <dsp:nvSpPr>
        <dsp:cNvPr id="0" name=""/>
        <dsp:cNvSpPr/>
      </dsp:nvSpPr>
      <dsp:spPr>
        <a:xfrm>
          <a:off x="0" y="295493"/>
          <a:ext cx="6172199" cy="114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270764" rIns="47903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0" y="295493"/>
        <a:ext cx="6172199" cy="1146600"/>
      </dsp:txXfrm>
    </dsp:sp>
    <dsp:sp modelId="{D2960D78-A420-41C6-9C0B-12DCD13E0ED7}">
      <dsp:nvSpPr>
        <dsp:cNvPr id="0" name=""/>
        <dsp:cNvSpPr/>
      </dsp:nvSpPr>
      <dsp:spPr>
        <a:xfrm>
          <a:off x="308610" y="101009"/>
          <a:ext cx="432054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Achievement Points: 0 - 10 points</a:t>
          </a:r>
        </a:p>
      </dsp:txBody>
      <dsp:txXfrm>
        <a:off x="327344" y="119743"/>
        <a:ext cx="4283072" cy="346292"/>
      </dsp:txXfrm>
    </dsp:sp>
    <dsp:sp modelId="{4DA48568-031D-4B25-9FE5-ACF3F8316A82}">
      <dsp:nvSpPr>
        <dsp:cNvPr id="0" name=""/>
        <dsp:cNvSpPr/>
      </dsp:nvSpPr>
      <dsp:spPr>
        <a:xfrm>
          <a:off x="0" y="1701569"/>
          <a:ext cx="6172199" cy="114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270764" rIns="47903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0" y="1701569"/>
        <a:ext cx="6172199" cy="1146600"/>
      </dsp:txXfrm>
    </dsp:sp>
    <dsp:sp modelId="{41D7EC39-3CFC-400C-96E2-18BC6B8B7CC8}">
      <dsp:nvSpPr>
        <dsp:cNvPr id="0" name=""/>
        <dsp:cNvSpPr/>
      </dsp:nvSpPr>
      <dsp:spPr>
        <a:xfrm>
          <a:off x="308610" y="1509689"/>
          <a:ext cx="432054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Improvement Points: 0 - 9 points</a:t>
          </a:r>
        </a:p>
      </dsp:txBody>
      <dsp:txXfrm>
        <a:off x="327344" y="1528423"/>
        <a:ext cx="4283072" cy="3462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D184D-0ED7-4178-B288-CC39D9B42E99}">
      <dsp:nvSpPr>
        <dsp:cNvPr id="0" name=""/>
        <dsp:cNvSpPr/>
      </dsp:nvSpPr>
      <dsp:spPr>
        <a:xfrm>
          <a:off x="617219" y="0"/>
          <a:ext cx="6995160" cy="33147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5FAEC-E065-43CF-B38D-62E545BA393B}">
      <dsp:nvSpPr>
        <dsp:cNvPr id="0" name=""/>
        <dsp:cNvSpPr/>
      </dsp:nvSpPr>
      <dsp:spPr>
        <a:xfrm>
          <a:off x="1758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Clinical care occurs</a:t>
          </a:r>
        </a:p>
      </dsp:txBody>
      <dsp:txXfrm>
        <a:off x="66482" y="1059134"/>
        <a:ext cx="1849468" cy="1196432"/>
      </dsp:txXfrm>
    </dsp:sp>
    <dsp:sp modelId="{400DA284-907F-459D-A0EB-590A3B42C5AF}">
      <dsp:nvSpPr>
        <dsp:cNvPr id="0" name=""/>
        <dsp:cNvSpPr/>
      </dsp:nvSpPr>
      <dsp:spPr>
        <a:xfrm>
          <a:off x="2084147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Measurement</a:t>
          </a:r>
        </a:p>
      </dsp:txBody>
      <dsp:txXfrm>
        <a:off x="2148871" y="1059134"/>
        <a:ext cx="1849468" cy="1196432"/>
      </dsp:txXfrm>
    </dsp:sp>
    <dsp:sp modelId="{EA88028C-7510-4073-A4C8-ADCFAAE3A2CA}">
      <dsp:nvSpPr>
        <dsp:cNvPr id="0" name=""/>
        <dsp:cNvSpPr/>
      </dsp:nvSpPr>
      <dsp:spPr>
        <a:xfrm>
          <a:off x="4166536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Scoring Algorithm</a:t>
          </a:r>
        </a:p>
      </dsp:txBody>
      <dsp:txXfrm>
        <a:off x="4231260" y="1059134"/>
        <a:ext cx="1849468" cy="1196432"/>
      </dsp:txXfrm>
    </dsp:sp>
    <dsp:sp modelId="{3A4711CC-7A97-4F80-B79B-8B7C813775DC}">
      <dsp:nvSpPr>
        <dsp:cNvPr id="0" name=""/>
        <dsp:cNvSpPr/>
      </dsp:nvSpPr>
      <dsp:spPr>
        <a:xfrm>
          <a:off x="6248925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1" kern="1200" dirty="0"/>
            <a:t>Payment Adjustment</a:t>
          </a:r>
        </a:p>
      </dsp:txBody>
      <dsp:txXfrm>
        <a:off x="6313649" y="1059134"/>
        <a:ext cx="1849468" cy="11964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01432-5BB7-4506-8B9F-BFB71187AB96}">
      <dsp:nvSpPr>
        <dsp:cNvPr id="0" name=""/>
        <dsp:cNvSpPr/>
      </dsp:nvSpPr>
      <dsp:spPr>
        <a:xfrm>
          <a:off x="0" y="285751"/>
          <a:ext cx="4914896" cy="264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451" tIns="437388" rIns="38145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/>
            <a:t>Measures</a:t>
          </a:r>
          <a:r>
            <a:rPr lang="en-US" sz="2100" kern="1200" dirty="0"/>
            <a:t> are updated by measure stewards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/>
            <a:t>Policy</a:t>
          </a:r>
          <a:r>
            <a:rPr lang="en-US" sz="2100" b="0" kern="1200" dirty="0"/>
            <a:t> is updated on an annual basis</a:t>
          </a:r>
          <a:endParaRPr lang="en-US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/>
            <a:t>Other hospitals</a:t>
          </a:r>
          <a:r>
            <a:rPr lang="en-US" sz="2100" b="0" kern="1200" dirty="0"/>
            <a:t> in the programs are working on the same program </a:t>
          </a:r>
          <a:endParaRPr lang="en-US" sz="2100" b="1" kern="1200" dirty="0"/>
        </a:p>
      </dsp:txBody>
      <dsp:txXfrm>
        <a:off x="0" y="285751"/>
        <a:ext cx="4914896" cy="2646000"/>
      </dsp:txXfrm>
    </dsp:sp>
    <dsp:sp modelId="{D82B51B4-0CA3-4E41-9A03-BDC99A3E86D9}">
      <dsp:nvSpPr>
        <dsp:cNvPr id="0" name=""/>
        <dsp:cNvSpPr/>
      </dsp:nvSpPr>
      <dsp:spPr>
        <a:xfrm>
          <a:off x="245744" y="2363"/>
          <a:ext cx="3440427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040" tIns="0" rIns="13004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Moving target</a:t>
          </a:r>
        </a:p>
      </dsp:txBody>
      <dsp:txXfrm>
        <a:off x="276006" y="32625"/>
        <a:ext cx="3379903" cy="55939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01432-5BB7-4506-8B9F-BFB71187AB96}">
      <dsp:nvSpPr>
        <dsp:cNvPr id="0" name=""/>
        <dsp:cNvSpPr/>
      </dsp:nvSpPr>
      <dsp:spPr>
        <a:xfrm>
          <a:off x="0" y="454027"/>
          <a:ext cx="4914896" cy="184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451" tIns="541528" rIns="381451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Data is at least 2 years old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Some data spans multiple years</a:t>
          </a:r>
        </a:p>
      </dsp:txBody>
      <dsp:txXfrm>
        <a:off x="0" y="454027"/>
        <a:ext cx="4914896" cy="1842750"/>
      </dsp:txXfrm>
    </dsp:sp>
    <dsp:sp modelId="{D82B51B4-0CA3-4E41-9A03-BDC99A3E86D9}">
      <dsp:nvSpPr>
        <dsp:cNvPr id="0" name=""/>
        <dsp:cNvSpPr/>
      </dsp:nvSpPr>
      <dsp:spPr>
        <a:xfrm>
          <a:off x="245744" y="103166"/>
          <a:ext cx="3440427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040" tIns="0" rIns="13004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Data period</a:t>
          </a:r>
        </a:p>
      </dsp:txBody>
      <dsp:txXfrm>
        <a:off x="283211" y="140633"/>
        <a:ext cx="3365493" cy="6925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01432-5BB7-4506-8B9F-BFB71187AB96}">
      <dsp:nvSpPr>
        <dsp:cNvPr id="0" name=""/>
        <dsp:cNvSpPr/>
      </dsp:nvSpPr>
      <dsp:spPr>
        <a:xfrm>
          <a:off x="0" y="316880"/>
          <a:ext cx="4914896" cy="2608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451" tIns="479044" rIns="381451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Measures based on algorithms that cannot be replicated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May use data hospitals do not have access to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Disconnect from hospital QI</a:t>
          </a:r>
        </a:p>
      </dsp:txBody>
      <dsp:txXfrm>
        <a:off x="0" y="316880"/>
        <a:ext cx="4914896" cy="2608200"/>
      </dsp:txXfrm>
    </dsp:sp>
    <dsp:sp modelId="{D82B51B4-0CA3-4E41-9A03-BDC99A3E86D9}">
      <dsp:nvSpPr>
        <dsp:cNvPr id="0" name=""/>
        <dsp:cNvSpPr/>
      </dsp:nvSpPr>
      <dsp:spPr>
        <a:xfrm>
          <a:off x="245744" y="6503"/>
          <a:ext cx="3440427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040" tIns="0" rIns="13004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Complex measures</a:t>
          </a:r>
        </a:p>
      </dsp:txBody>
      <dsp:txXfrm>
        <a:off x="278888" y="39647"/>
        <a:ext cx="3374139" cy="61267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01432-5BB7-4506-8B9F-BFB71187AB96}">
      <dsp:nvSpPr>
        <dsp:cNvPr id="0" name=""/>
        <dsp:cNvSpPr/>
      </dsp:nvSpPr>
      <dsp:spPr>
        <a:xfrm>
          <a:off x="0" y="684674"/>
          <a:ext cx="4914896" cy="215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451" tIns="499872" rIns="38145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Scores based on algorithms that cannot be replicated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May use data hospitals do not have access to</a:t>
          </a:r>
        </a:p>
      </dsp:txBody>
      <dsp:txXfrm>
        <a:off x="0" y="684674"/>
        <a:ext cx="4914896" cy="2154600"/>
      </dsp:txXfrm>
    </dsp:sp>
    <dsp:sp modelId="{D82B51B4-0CA3-4E41-9A03-BDC99A3E86D9}">
      <dsp:nvSpPr>
        <dsp:cNvPr id="0" name=""/>
        <dsp:cNvSpPr/>
      </dsp:nvSpPr>
      <dsp:spPr>
        <a:xfrm>
          <a:off x="245744" y="172800"/>
          <a:ext cx="3440427" cy="8964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040" tIns="0" rIns="13004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Complex scoring algorithms</a:t>
          </a:r>
        </a:p>
      </dsp:txBody>
      <dsp:txXfrm>
        <a:off x="289507" y="216563"/>
        <a:ext cx="3352901" cy="80895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01432-5BB7-4506-8B9F-BFB71187AB96}">
      <dsp:nvSpPr>
        <dsp:cNvPr id="0" name=""/>
        <dsp:cNvSpPr/>
      </dsp:nvSpPr>
      <dsp:spPr>
        <a:xfrm>
          <a:off x="0" y="587022"/>
          <a:ext cx="4914896" cy="215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451" tIns="374904" rIns="38145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Hospitals are subject to multiple programs in and out of Medicare with different measures and methods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There may be measures common across programs but have different impacts</a:t>
          </a:r>
        </a:p>
      </dsp:txBody>
      <dsp:txXfrm>
        <a:off x="0" y="587022"/>
        <a:ext cx="4914896" cy="2154600"/>
      </dsp:txXfrm>
    </dsp:sp>
    <dsp:sp modelId="{D82B51B4-0CA3-4E41-9A03-BDC99A3E86D9}">
      <dsp:nvSpPr>
        <dsp:cNvPr id="0" name=""/>
        <dsp:cNvSpPr/>
      </dsp:nvSpPr>
      <dsp:spPr>
        <a:xfrm>
          <a:off x="245504" y="40202"/>
          <a:ext cx="3437068" cy="835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040" tIns="0" rIns="13004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Dealing with multiple programs</a:t>
          </a:r>
        </a:p>
      </dsp:txBody>
      <dsp:txXfrm>
        <a:off x="286279" y="80977"/>
        <a:ext cx="3355518" cy="75372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01432-5BB7-4506-8B9F-BFB71187AB96}">
      <dsp:nvSpPr>
        <dsp:cNvPr id="0" name=""/>
        <dsp:cNvSpPr/>
      </dsp:nvSpPr>
      <dsp:spPr>
        <a:xfrm>
          <a:off x="0" y="501329"/>
          <a:ext cx="4914896" cy="1702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451" tIns="958088" rIns="38145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Some measures are influenced by factors outside a hospital’s control</a:t>
          </a:r>
        </a:p>
      </dsp:txBody>
      <dsp:txXfrm>
        <a:off x="0" y="501329"/>
        <a:ext cx="4914896" cy="1702575"/>
      </dsp:txXfrm>
    </dsp:sp>
    <dsp:sp modelId="{D82B51B4-0CA3-4E41-9A03-BDC99A3E86D9}">
      <dsp:nvSpPr>
        <dsp:cNvPr id="0" name=""/>
        <dsp:cNvSpPr/>
      </dsp:nvSpPr>
      <dsp:spPr>
        <a:xfrm>
          <a:off x="245744" y="9090"/>
          <a:ext cx="3440427" cy="12294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040" tIns="0" rIns="13004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Hospital’s ability </a:t>
          </a:r>
          <a:br>
            <a:rPr lang="en-US" sz="2400" b="1" kern="1200" dirty="0"/>
          </a:br>
          <a:r>
            <a:rPr lang="en-US" sz="2400" b="1" kern="1200" dirty="0"/>
            <a:t>to impact</a:t>
          </a:r>
        </a:p>
      </dsp:txBody>
      <dsp:txXfrm>
        <a:off x="305759" y="69105"/>
        <a:ext cx="3320397" cy="1109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38343-DDCE-4A87-A12C-A16873822C86}">
      <dsp:nvSpPr>
        <dsp:cNvPr id="0" name=""/>
        <dsp:cNvSpPr/>
      </dsp:nvSpPr>
      <dsp:spPr>
        <a:xfrm>
          <a:off x="2554736" y="1860474"/>
          <a:ext cx="2273913" cy="2273913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Value</a:t>
          </a:r>
        </a:p>
      </dsp:txBody>
      <dsp:txXfrm>
        <a:off x="3011894" y="2393127"/>
        <a:ext cx="1359597" cy="1168839"/>
      </dsp:txXfrm>
    </dsp:sp>
    <dsp:sp modelId="{05662CEC-F931-4EF9-87BA-20602B11EC3E}">
      <dsp:nvSpPr>
        <dsp:cNvPr id="0" name=""/>
        <dsp:cNvSpPr/>
      </dsp:nvSpPr>
      <dsp:spPr>
        <a:xfrm>
          <a:off x="1231732" y="1323004"/>
          <a:ext cx="1653755" cy="165375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Cost</a:t>
          </a:r>
        </a:p>
      </dsp:txBody>
      <dsp:txXfrm>
        <a:off x="1648070" y="1741858"/>
        <a:ext cx="821079" cy="816047"/>
      </dsp:txXfrm>
    </dsp:sp>
    <dsp:sp modelId="{F4AC9CDB-AF44-4A97-8BD1-B516C9421962}">
      <dsp:nvSpPr>
        <dsp:cNvPr id="0" name=""/>
        <dsp:cNvSpPr/>
      </dsp:nvSpPr>
      <dsp:spPr>
        <a:xfrm rot="20700000">
          <a:off x="2158004" y="182081"/>
          <a:ext cx="1620342" cy="162034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Quality</a:t>
          </a:r>
        </a:p>
      </dsp:txBody>
      <dsp:txXfrm rot="-20700000">
        <a:off x="2513392" y="537470"/>
        <a:ext cx="909565" cy="909565"/>
      </dsp:txXfrm>
    </dsp:sp>
    <dsp:sp modelId="{3C86BF5C-7580-400E-B2B8-34C660356444}">
      <dsp:nvSpPr>
        <dsp:cNvPr id="0" name=""/>
        <dsp:cNvSpPr/>
      </dsp:nvSpPr>
      <dsp:spPr>
        <a:xfrm>
          <a:off x="2379233" y="1517717"/>
          <a:ext cx="2910609" cy="2910609"/>
        </a:xfrm>
        <a:prstGeom prst="circularArrow">
          <a:avLst>
            <a:gd name="adj1" fmla="val 4688"/>
            <a:gd name="adj2" fmla="val 299029"/>
            <a:gd name="adj3" fmla="val 2514813"/>
            <a:gd name="adj4" fmla="val 15864194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F1932-A26F-414F-8ACC-A7E8C82E9946}">
      <dsp:nvSpPr>
        <dsp:cNvPr id="0" name=""/>
        <dsp:cNvSpPr/>
      </dsp:nvSpPr>
      <dsp:spPr>
        <a:xfrm>
          <a:off x="938855" y="957347"/>
          <a:ext cx="2114739" cy="211473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715B9E-C586-469F-B039-1A8D0B5DBA9C}">
      <dsp:nvSpPr>
        <dsp:cNvPr id="0" name=""/>
        <dsp:cNvSpPr/>
      </dsp:nvSpPr>
      <dsp:spPr>
        <a:xfrm>
          <a:off x="1783202" y="-172576"/>
          <a:ext cx="2280114" cy="228011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D184D-0ED7-4178-B288-CC39D9B42E99}">
      <dsp:nvSpPr>
        <dsp:cNvPr id="0" name=""/>
        <dsp:cNvSpPr/>
      </dsp:nvSpPr>
      <dsp:spPr>
        <a:xfrm>
          <a:off x="617219" y="0"/>
          <a:ext cx="6995160" cy="33147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5FAEC-E065-43CF-B38D-62E545BA393B}">
      <dsp:nvSpPr>
        <dsp:cNvPr id="0" name=""/>
        <dsp:cNvSpPr/>
      </dsp:nvSpPr>
      <dsp:spPr>
        <a:xfrm>
          <a:off x="1758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Clinical care occurs</a:t>
          </a:r>
        </a:p>
      </dsp:txBody>
      <dsp:txXfrm>
        <a:off x="66482" y="1059134"/>
        <a:ext cx="1849468" cy="1196432"/>
      </dsp:txXfrm>
    </dsp:sp>
    <dsp:sp modelId="{400DA284-907F-459D-A0EB-590A3B42C5AF}">
      <dsp:nvSpPr>
        <dsp:cNvPr id="0" name=""/>
        <dsp:cNvSpPr/>
      </dsp:nvSpPr>
      <dsp:spPr>
        <a:xfrm>
          <a:off x="2046635" y="988509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Measurement</a:t>
          </a:r>
        </a:p>
      </dsp:txBody>
      <dsp:txXfrm>
        <a:off x="2111359" y="1053233"/>
        <a:ext cx="1849468" cy="1196432"/>
      </dsp:txXfrm>
    </dsp:sp>
    <dsp:sp modelId="{EA88028C-7510-4073-A4C8-ADCFAAE3A2CA}">
      <dsp:nvSpPr>
        <dsp:cNvPr id="0" name=""/>
        <dsp:cNvSpPr/>
      </dsp:nvSpPr>
      <dsp:spPr>
        <a:xfrm>
          <a:off x="4166536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Scoring Algorithm</a:t>
          </a:r>
        </a:p>
      </dsp:txBody>
      <dsp:txXfrm>
        <a:off x="4231260" y="1059134"/>
        <a:ext cx="1849468" cy="1196432"/>
      </dsp:txXfrm>
    </dsp:sp>
    <dsp:sp modelId="{3A4711CC-7A97-4F80-B79B-8B7C813775DC}">
      <dsp:nvSpPr>
        <dsp:cNvPr id="0" name=""/>
        <dsp:cNvSpPr/>
      </dsp:nvSpPr>
      <dsp:spPr>
        <a:xfrm>
          <a:off x="6248925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 dirty="0"/>
            <a:t>Payment Adjustment</a:t>
          </a:r>
        </a:p>
      </dsp:txBody>
      <dsp:txXfrm>
        <a:off x="6313649" y="1059134"/>
        <a:ext cx="1849468" cy="11964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D184D-0ED7-4178-B288-CC39D9B42E99}">
      <dsp:nvSpPr>
        <dsp:cNvPr id="0" name=""/>
        <dsp:cNvSpPr/>
      </dsp:nvSpPr>
      <dsp:spPr>
        <a:xfrm>
          <a:off x="617219" y="0"/>
          <a:ext cx="6995160" cy="33147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5FAEC-E065-43CF-B38D-62E545BA393B}">
      <dsp:nvSpPr>
        <dsp:cNvPr id="0" name=""/>
        <dsp:cNvSpPr/>
      </dsp:nvSpPr>
      <dsp:spPr>
        <a:xfrm>
          <a:off x="1758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Clinical care occurs</a:t>
          </a:r>
        </a:p>
      </dsp:txBody>
      <dsp:txXfrm>
        <a:off x="66482" y="1059134"/>
        <a:ext cx="1849468" cy="1196432"/>
      </dsp:txXfrm>
    </dsp:sp>
    <dsp:sp modelId="{400DA284-907F-459D-A0EB-590A3B42C5AF}">
      <dsp:nvSpPr>
        <dsp:cNvPr id="0" name=""/>
        <dsp:cNvSpPr/>
      </dsp:nvSpPr>
      <dsp:spPr>
        <a:xfrm>
          <a:off x="2046635" y="988509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Measurement</a:t>
          </a:r>
        </a:p>
      </dsp:txBody>
      <dsp:txXfrm>
        <a:off x="2111359" y="1053233"/>
        <a:ext cx="1849468" cy="1196432"/>
      </dsp:txXfrm>
    </dsp:sp>
    <dsp:sp modelId="{EA88028C-7510-4073-A4C8-ADCFAAE3A2CA}">
      <dsp:nvSpPr>
        <dsp:cNvPr id="0" name=""/>
        <dsp:cNvSpPr/>
      </dsp:nvSpPr>
      <dsp:spPr>
        <a:xfrm>
          <a:off x="4166536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Scoring Algorithm</a:t>
          </a:r>
        </a:p>
      </dsp:txBody>
      <dsp:txXfrm>
        <a:off x="4231260" y="1059134"/>
        <a:ext cx="1849468" cy="1196432"/>
      </dsp:txXfrm>
    </dsp:sp>
    <dsp:sp modelId="{3A4711CC-7A97-4F80-B79B-8B7C813775DC}">
      <dsp:nvSpPr>
        <dsp:cNvPr id="0" name=""/>
        <dsp:cNvSpPr/>
      </dsp:nvSpPr>
      <dsp:spPr>
        <a:xfrm>
          <a:off x="6248925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 dirty="0"/>
            <a:t>Payment Adjustment</a:t>
          </a:r>
        </a:p>
      </dsp:txBody>
      <dsp:txXfrm>
        <a:off x="6313649" y="1059134"/>
        <a:ext cx="1849468" cy="11964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D184D-0ED7-4178-B288-CC39D9B42E99}">
      <dsp:nvSpPr>
        <dsp:cNvPr id="0" name=""/>
        <dsp:cNvSpPr/>
      </dsp:nvSpPr>
      <dsp:spPr>
        <a:xfrm>
          <a:off x="617219" y="0"/>
          <a:ext cx="6995160" cy="33147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5FAEC-E065-43CF-B38D-62E545BA393B}">
      <dsp:nvSpPr>
        <dsp:cNvPr id="0" name=""/>
        <dsp:cNvSpPr/>
      </dsp:nvSpPr>
      <dsp:spPr>
        <a:xfrm>
          <a:off x="1758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Clinical care occurs</a:t>
          </a:r>
        </a:p>
      </dsp:txBody>
      <dsp:txXfrm>
        <a:off x="66482" y="1059134"/>
        <a:ext cx="1849468" cy="1196432"/>
      </dsp:txXfrm>
    </dsp:sp>
    <dsp:sp modelId="{400DA284-907F-459D-A0EB-590A3B42C5AF}">
      <dsp:nvSpPr>
        <dsp:cNvPr id="0" name=""/>
        <dsp:cNvSpPr/>
      </dsp:nvSpPr>
      <dsp:spPr>
        <a:xfrm>
          <a:off x="2046635" y="988509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Measurement</a:t>
          </a:r>
        </a:p>
      </dsp:txBody>
      <dsp:txXfrm>
        <a:off x="2111359" y="1053233"/>
        <a:ext cx="1849468" cy="1196432"/>
      </dsp:txXfrm>
    </dsp:sp>
    <dsp:sp modelId="{EA88028C-7510-4073-A4C8-ADCFAAE3A2CA}">
      <dsp:nvSpPr>
        <dsp:cNvPr id="0" name=""/>
        <dsp:cNvSpPr/>
      </dsp:nvSpPr>
      <dsp:spPr>
        <a:xfrm>
          <a:off x="4166536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Scoring Algorithm</a:t>
          </a:r>
        </a:p>
      </dsp:txBody>
      <dsp:txXfrm>
        <a:off x="4231260" y="1059134"/>
        <a:ext cx="1849468" cy="1196432"/>
      </dsp:txXfrm>
    </dsp:sp>
    <dsp:sp modelId="{3A4711CC-7A97-4F80-B79B-8B7C813775DC}">
      <dsp:nvSpPr>
        <dsp:cNvPr id="0" name=""/>
        <dsp:cNvSpPr/>
      </dsp:nvSpPr>
      <dsp:spPr>
        <a:xfrm>
          <a:off x="6248925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 dirty="0"/>
            <a:t>Payment Adjustment</a:t>
          </a:r>
        </a:p>
      </dsp:txBody>
      <dsp:txXfrm>
        <a:off x="6313649" y="1059134"/>
        <a:ext cx="1849468" cy="11964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D184D-0ED7-4178-B288-CC39D9B42E99}">
      <dsp:nvSpPr>
        <dsp:cNvPr id="0" name=""/>
        <dsp:cNvSpPr/>
      </dsp:nvSpPr>
      <dsp:spPr>
        <a:xfrm>
          <a:off x="617219" y="0"/>
          <a:ext cx="6995160" cy="33147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5FAEC-E065-43CF-B38D-62E545BA393B}">
      <dsp:nvSpPr>
        <dsp:cNvPr id="0" name=""/>
        <dsp:cNvSpPr/>
      </dsp:nvSpPr>
      <dsp:spPr>
        <a:xfrm>
          <a:off x="1758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Clinical care occurs</a:t>
          </a:r>
        </a:p>
      </dsp:txBody>
      <dsp:txXfrm>
        <a:off x="66482" y="1059134"/>
        <a:ext cx="1849468" cy="1196432"/>
      </dsp:txXfrm>
    </dsp:sp>
    <dsp:sp modelId="{400DA284-907F-459D-A0EB-590A3B42C5AF}">
      <dsp:nvSpPr>
        <dsp:cNvPr id="0" name=""/>
        <dsp:cNvSpPr/>
      </dsp:nvSpPr>
      <dsp:spPr>
        <a:xfrm>
          <a:off x="2046635" y="988509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Measurement</a:t>
          </a:r>
        </a:p>
      </dsp:txBody>
      <dsp:txXfrm>
        <a:off x="2111359" y="1053233"/>
        <a:ext cx="1849468" cy="1196432"/>
      </dsp:txXfrm>
    </dsp:sp>
    <dsp:sp modelId="{EA88028C-7510-4073-A4C8-ADCFAAE3A2CA}">
      <dsp:nvSpPr>
        <dsp:cNvPr id="0" name=""/>
        <dsp:cNvSpPr/>
      </dsp:nvSpPr>
      <dsp:spPr>
        <a:xfrm>
          <a:off x="4166536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Scoring Algorithm</a:t>
          </a:r>
        </a:p>
      </dsp:txBody>
      <dsp:txXfrm>
        <a:off x="4231260" y="1059134"/>
        <a:ext cx="1849468" cy="1196432"/>
      </dsp:txXfrm>
    </dsp:sp>
    <dsp:sp modelId="{3A4711CC-7A97-4F80-B79B-8B7C813775DC}">
      <dsp:nvSpPr>
        <dsp:cNvPr id="0" name=""/>
        <dsp:cNvSpPr/>
      </dsp:nvSpPr>
      <dsp:spPr>
        <a:xfrm>
          <a:off x="6248925" y="994410"/>
          <a:ext cx="1978916" cy="1325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Payment Adjustment</a:t>
          </a:r>
        </a:p>
      </dsp:txBody>
      <dsp:txXfrm>
        <a:off x="6313649" y="1059134"/>
        <a:ext cx="1849468" cy="11964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9E163-046A-4B07-9DC2-3C31173AC86F}">
      <dsp:nvSpPr>
        <dsp:cNvPr id="0" name=""/>
        <dsp:cNvSpPr/>
      </dsp:nvSpPr>
      <dsp:spPr>
        <a:xfrm>
          <a:off x="106981" y="1504515"/>
          <a:ext cx="1567921" cy="51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Care that triggers claims</a:t>
          </a:r>
        </a:p>
      </dsp:txBody>
      <dsp:txXfrm>
        <a:off x="106981" y="1504515"/>
        <a:ext cx="1567921" cy="516701"/>
      </dsp:txXfrm>
    </dsp:sp>
    <dsp:sp modelId="{12740346-B542-4811-8F14-5FF09AB31C89}">
      <dsp:nvSpPr>
        <dsp:cNvPr id="0" name=""/>
        <dsp:cNvSpPr/>
      </dsp:nvSpPr>
      <dsp:spPr>
        <a:xfrm>
          <a:off x="105200" y="1347367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35453A-9ED7-4E58-8922-DAF0B8211EE8}">
      <dsp:nvSpPr>
        <dsp:cNvPr id="0" name=""/>
        <dsp:cNvSpPr/>
      </dsp:nvSpPr>
      <dsp:spPr>
        <a:xfrm>
          <a:off x="192504" y="1172757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D9BED-82D6-4C2D-8DBB-F3F623A1DBE1}">
      <dsp:nvSpPr>
        <dsp:cNvPr id="0" name=""/>
        <dsp:cNvSpPr/>
      </dsp:nvSpPr>
      <dsp:spPr>
        <a:xfrm>
          <a:off x="402036" y="1207679"/>
          <a:ext cx="195990" cy="195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A0575-6A09-4EEB-A9DD-FB3E38755B2D}">
      <dsp:nvSpPr>
        <dsp:cNvPr id="0" name=""/>
        <dsp:cNvSpPr/>
      </dsp:nvSpPr>
      <dsp:spPr>
        <a:xfrm>
          <a:off x="576645" y="1015609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2588D-FE67-40E5-BCE4-B8F5E0CC1E91}">
      <dsp:nvSpPr>
        <dsp:cNvPr id="0" name=""/>
        <dsp:cNvSpPr/>
      </dsp:nvSpPr>
      <dsp:spPr>
        <a:xfrm>
          <a:off x="803638" y="945765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B2B2D-D31B-48CA-9C57-7791F24872D0}">
      <dsp:nvSpPr>
        <dsp:cNvPr id="0" name=""/>
        <dsp:cNvSpPr/>
      </dsp:nvSpPr>
      <dsp:spPr>
        <a:xfrm>
          <a:off x="1083013" y="1067992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F3951-83A3-4C90-A049-41BCFB3FB281}">
      <dsp:nvSpPr>
        <dsp:cNvPr id="0" name=""/>
        <dsp:cNvSpPr/>
      </dsp:nvSpPr>
      <dsp:spPr>
        <a:xfrm>
          <a:off x="1257622" y="1155296"/>
          <a:ext cx="195990" cy="195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7FE16A-DC96-4C43-A04F-587CD2D49F36}">
      <dsp:nvSpPr>
        <dsp:cNvPr id="0" name=""/>
        <dsp:cNvSpPr/>
      </dsp:nvSpPr>
      <dsp:spPr>
        <a:xfrm>
          <a:off x="1502075" y="1347367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CA3E6-E99F-4527-B622-7F97FA6D0D56}">
      <dsp:nvSpPr>
        <dsp:cNvPr id="0" name=""/>
        <dsp:cNvSpPr/>
      </dsp:nvSpPr>
      <dsp:spPr>
        <a:xfrm>
          <a:off x="1606841" y="1539437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3FC2B-A9EA-48BA-A66F-4D25DB75EA43}">
      <dsp:nvSpPr>
        <dsp:cNvPr id="0" name=""/>
        <dsp:cNvSpPr/>
      </dsp:nvSpPr>
      <dsp:spPr>
        <a:xfrm>
          <a:off x="698872" y="1172757"/>
          <a:ext cx="320711" cy="320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12E3B-6D68-4C75-AFDF-298CF9DEBABB}">
      <dsp:nvSpPr>
        <dsp:cNvPr id="0" name=""/>
        <dsp:cNvSpPr/>
      </dsp:nvSpPr>
      <dsp:spPr>
        <a:xfrm>
          <a:off x="17895" y="1836273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E7774-9660-45FA-A939-5A102ACF6E86}">
      <dsp:nvSpPr>
        <dsp:cNvPr id="0" name=""/>
        <dsp:cNvSpPr/>
      </dsp:nvSpPr>
      <dsp:spPr>
        <a:xfrm>
          <a:off x="122661" y="1993422"/>
          <a:ext cx="195990" cy="195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9B2803-328D-4A81-A220-96EF44A371DC}">
      <dsp:nvSpPr>
        <dsp:cNvPr id="0" name=""/>
        <dsp:cNvSpPr/>
      </dsp:nvSpPr>
      <dsp:spPr>
        <a:xfrm>
          <a:off x="384575" y="2133110"/>
          <a:ext cx="285076" cy="2850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D1F0F-ABE0-45B3-B656-A13549E5D642}">
      <dsp:nvSpPr>
        <dsp:cNvPr id="0" name=""/>
        <dsp:cNvSpPr/>
      </dsp:nvSpPr>
      <dsp:spPr>
        <a:xfrm>
          <a:off x="751255" y="2360102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03EAE2-0DF6-4561-9F69-9009BAA981AE}">
      <dsp:nvSpPr>
        <dsp:cNvPr id="0" name=""/>
        <dsp:cNvSpPr/>
      </dsp:nvSpPr>
      <dsp:spPr>
        <a:xfrm>
          <a:off x="821099" y="2133110"/>
          <a:ext cx="195990" cy="195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3C3F0-B462-40D5-81C1-F639EDA61245}">
      <dsp:nvSpPr>
        <dsp:cNvPr id="0" name=""/>
        <dsp:cNvSpPr/>
      </dsp:nvSpPr>
      <dsp:spPr>
        <a:xfrm>
          <a:off x="995708" y="2377563"/>
          <a:ext cx="124721" cy="1247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36FD7-815F-4D54-8D98-B29FD16D421B}">
      <dsp:nvSpPr>
        <dsp:cNvPr id="0" name=""/>
        <dsp:cNvSpPr/>
      </dsp:nvSpPr>
      <dsp:spPr>
        <a:xfrm>
          <a:off x="1152857" y="2098188"/>
          <a:ext cx="285076" cy="2850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C2CA6-2B86-4DD0-B05D-29A0EDFC8233}">
      <dsp:nvSpPr>
        <dsp:cNvPr id="0" name=""/>
        <dsp:cNvSpPr/>
      </dsp:nvSpPr>
      <dsp:spPr>
        <a:xfrm>
          <a:off x="1536997" y="2028344"/>
          <a:ext cx="195990" cy="195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65639-869F-409E-982E-CA5B5F533A4E}">
      <dsp:nvSpPr>
        <dsp:cNvPr id="0" name=""/>
        <dsp:cNvSpPr/>
      </dsp:nvSpPr>
      <dsp:spPr>
        <a:xfrm>
          <a:off x="1732988" y="1207389"/>
          <a:ext cx="575595" cy="1098874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D1A0E-F2D6-4BD5-80D7-06B974D845E7}">
      <dsp:nvSpPr>
        <dsp:cNvPr id="0" name=""/>
        <dsp:cNvSpPr/>
      </dsp:nvSpPr>
      <dsp:spPr>
        <a:xfrm>
          <a:off x="2308583" y="1207923"/>
          <a:ext cx="1569805" cy="1098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Claims generation process</a:t>
          </a:r>
        </a:p>
      </dsp:txBody>
      <dsp:txXfrm>
        <a:off x="2308583" y="1207923"/>
        <a:ext cx="1569805" cy="1098863"/>
      </dsp:txXfrm>
    </dsp:sp>
    <dsp:sp modelId="{E1D75D35-E031-4E31-B7E8-3C06FA865A7B}">
      <dsp:nvSpPr>
        <dsp:cNvPr id="0" name=""/>
        <dsp:cNvSpPr/>
      </dsp:nvSpPr>
      <dsp:spPr>
        <a:xfrm>
          <a:off x="3878389" y="1207389"/>
          <a:ext cx="575595" cy="1098874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654D3-9803-4F79-BE2F-AB1D828C0DB5}">
      <dsp:nvSpPr>
        <dsp:cNvPr id="0" name=""/>
        <dsp:cNvSpPr/>
      </dsp:nvSpPr>
      <dsp:spPr>
        <a:xfrm>
          <a:off x="4453984" y="1207923"/>
          <a:ext cx="1569805" cy="1098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Algorithm</a:t>
          </a:r>
        </a:p>
      </dsp:txBody>
      <dsp:txXfrm>
        <a:off x="4453984" y="1207923"/>
        <a:ext cx="1569805" cy="1098863"/>
      </dsp:txXfrm>
    </dsp:sp>
    <dsp:sp modelId="{2CA2F276-7450-42A1-8613-EF6CD7D5DC1B}">
      <dsp:nvSpPr>
        <dsp:cNvPr id="0" name=""/>
        <dsp:cNvSpPr/>
      </dsp:nvSpPr>
      <dsp:spPr>
        <a:xfrm>
          <a:off x="6023789" y="1207389"/>
          <a:ext cx="575595" cy="1098874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2EC5C-ADCD-435B-AA3D-B0275C531323}">
      <dsp:nvSpPr>
        <dsp:cNvPr id="0" name=""/>
        <dsp:cNvSpPr/>
      </dsp:nvSpPr>
      <dsp:spPr>
        <a:xfrm>
          <a:off x="6662177" y="1116576"/>
          <a:ext cx="1334334" cy="133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Claims-based measure</a:t>
          </a:r>
        </a:p>
      </dsp:txBody>
      <dsp:txXfrm>
        <a:off x="6857586" y="1311985"/>
        <a:ext cx="943516" cy="9435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0.12121</cdr:x>
      <cdr:y>0.32092</cdr:y>
    </cdr:from>
    <cdr:to>
      <cdr:x>0.27273</cdr:x>
      <cdr:y>0.44435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9600" y="990600"/>
          <a:ext cx="762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0.12121</cdr:x>
      <cdr:y>0.32092</cdr:y>
    </cdr:from>
    <cdr:to>
      <cdr:x>0.27273</cdr:x>
      <cdr:y>0.44435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9600" y="990600"/>
          <a:ext cx="762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0.5375</cdr:x>
      <cdr:y>0.79634</cdr:y>
    </cdr:from>
    <cdr:to>
      <cdr:x>0.76899</cdr:x>
      <cdr:y>0.90256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76600" y="2335261"/>
          <a:ext cx="1411163" cy="3114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/>
            <a:t>Hospital Earns Bonus</a:t>
          </a:r>
        </a:p>
      </cdr:txBody>
    </cdr:sp>
  </cdr:relSizeAnchor>
  <cdr:relSizeAnchor xmlns:cdr="http://schemas.openxmlformats.org/drawingml/2006/chartDrawing">
    <cdr:from>
      <cdr:x>0.1657</cdr:x>
      <cdr:y>0.7956</cdr:y>
    </cdr:from>
    <cdr:to>
      <cdr:x>0.39718</cdr:x>
      <cdr:y>0.86011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085850" y="2320849"/>
          <a:ext cx="1516934" cy="1881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Hospital Loses Money</a:t>
          </a:r>
        </a:p>
      </cdr:txBody>
    </cdr:sp>
  </cdr:relSizeAnchor>
  <cdr:relSizeAnchor xmlns:cdr="http://schemas.openxmlformats.org/drawingml/2006/chartDrawing">
    <cdr:from>
      <cdr:x>0.10994</cdr:x>
      <cdr:y>0.71613</cdr:y>
    </cdr:from>
    <cdr:to>
      <cdr:x>0.16425</cdr:x>
      <cdr:y>0.78495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5512" y="3171825"/>
          <a:ext cx="457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0.15116</cdr:x>
      <cdr:y>0.79756</cdr:y>
    </cdr:from>
    <cdr:to>
      <cdr:x>0.96512</cdr:x>
      <cdr:y>0.79756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583431A0-D15B-4CB8-8641-0553A33F70C4}"/>
            </a:ext>
          </a:extLst>
        </cdr:cNvPr>
        <cdr:cNvCxnSpPr/>
      </cdr:nvCxnSpPr>
      <cdr:spPr>
        <a:xfrm xmlns:a="http://schemas.openxmlformats.org/drawingml/2006/main">
          <a:off x="990600" y="2326554"/>
          <a:ext cx="5334000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0.43207</cdr:x>
      <cdr:y>0.0344</cdr:y>
    </cdr:from>
    <cdr:to>
      <cdr:x>0.83721</cdr:x>
      <cdr:y>0.11839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BCEF39E9-5172-4863-88BB-2D5522403927}"/>
            </a:ext>
          </a:extLst>
        </cdr:cNvPr>
        <cdr:cNvSpPr txBox="1"/>
      </cdr:nvSpPr>
      <cdr:spPr>
        <a:xfrm xmlns:a="http://schemas.openxmlformats.org/drawingml/2006/main">
          <a:off x="2831428" y="100338"/>
          <a:ext cx="2654959" cy="2450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chemeClr val="accent1"/>
              </a:solidFill>
            </a:rPr>
            <a:t>Linear Exchange Function: 3.21</a:t>
          </a:r>
        </a:p>
      </cdr:txBody>
    </cdr:sp>
  </cdr:relSizeAnchor>
  <cdr:relSizeAnchor xmlns:cdr="http://schemas.openxmlformats.org/drawingml/2006/chartDrawing">
    <cdr:from>
      <cdr:x>0.19248</cdr:x>
      <cdr:y>0.19707</cdr:y>
    </cdr:from>
    <cdr:to>
      <cdr:x>0.50796</cdr:x>
      <cdr:y>0.43185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44F1C2EF-1147-479E-996D-C725CB6D9C82}"/>
            </a:ext>
          </a:extLst>
        </cdr:cNvPr>
        <cdr:cNvSpPr txBox="1"/>
      </cdr:nvSpPr>
      <cdr:spPr>
        <a:xfrm xmlns:a="http://schemas.openxmlformats.org/drawingml/2006/main">
          <a:off x="1261380" y="574868"/>
          <a:ext cx="2067362" cy="684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/>
            <a:t>Break-even </a:t>
          </a:r>
        </a:p>
        <a:p xmlns:a="http://schemas.openxmlformats.org/drawingml/2006/main">
          <a:r>
            <a:rPr lang="en-US" sz="1100" b="1" dirty="0"/>
            <a:t>Total Performance Score: 31.175</a:t>
          </a:r>
        </a:p>
      </cdr:txBody>
    </cdr:sp>
  </cdr:relSizeAnchor>
  <cdr:relSizeAnchor xmlns:cdr="http://schemas.openxmlformats.org/drawingml/2006/chartDrawing">
    <cdr:from>
      <cdr:x>0.13953</cdr:x>
      <cdr:y>0.69307</cdr:y>
    </cdr:from>
    <cdr:to>
      <cdr:x>0.17442</cdr:x>
      <cdr:y>0.77143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86C040C7-865A-0E71-ABD0-43CA1544E22F}"/>
            </a:ext>
          </a:extLst>
        </cdr:cNvPr>
        <cdr:cNvSpPr/>
      </cdr:nvSpPr>
      <cdr:spPr>
        <a:xfrm xmlns:a="http://schemas.openxmlformats.org/drawingml/2006/main">
          <a:off x="914400" y="2021754"/>
          <a:ext cx="228594" cy="2286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0DA949-A1C2-4E95-85EE-422E0F9EDBE2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48C3A2-8025-4D80-AAC5-D2D4ACC3F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50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BD8BE6D-A87A-4256-9B9C-566C5CD9A244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1B19E6-28D4-4EF8-9600-0EF9ACDA5D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37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02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00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802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768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441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19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518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804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50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B19E6-28D4-4EF8-9600-0EF9ACDA5D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60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9B5C14-F638-4E3B-8EE0-4003621AE50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66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for Updates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679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73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B19E6-28D4-4EF8-9600-0EF9ACDA5D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9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81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3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for Updates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65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29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554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294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869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8959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629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415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5841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008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951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2709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6852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846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3CA065-8928-4250-A2BE-3565D5355AF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011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52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339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10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36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2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41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lvl="2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17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B19E6-28D4-4EF8-9600-0EF9ACDA5DB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493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57149"/>
            <a:ext cx="9144000" cy="37718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B2C5977-2C4E-F545-BFC0-62271F94D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5869456" y="133350"/>
            <a:ext cx="3267286" cy="3238499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894C76FE-F50D-8943-933D-B3E897C2BA0E}"/>
              </a:ext>
            </a:extLst>
          </p:cNvPr>
          <p:cNvSpPr/>
          <p:nvPr userDrawn="1"/>
        </p:nvSpPr>
        <p:spPr>
          <a:xfrm flipH="1">
            <a:off x="7257" y="-50800"/>
            <a:ext cx="9144699" cy="3765778"/>
          </a:xfrm>
          <a:custGeom>
            <a:avLst/>
            <a:gdLst>
              <a:gd name="connsiteX0" fmla="*/ 0 w 9165771"/>
              <a:gd name="connsiteY0" fmla="*/ 3766457 h 3795486"/>
              <a:gd name="connsiteX1" fmla="*/ 0 w 9165771"/>
              <a:gd name="connsiteY1" fmla="*/ 1988457 h 3795486"/>
              <a:gd name="connsiteX2" fmla="*/ 9165771 w 9165771"/>
              <a:gd name="connsiteY2" fmla="*/ 0 h 3795486"/>
              <a:gd name="connsiteX3" fmla="*/ 9165771 w 9165771"/>
              <a:gd name="connsiteY3" fmla="*/ 3795486 h 3795486"/>
              <a:gd name="connsiteX4" fmla="*/ 0 w 9165771"/>
              <a:gd name="connsiteY4" fmla="*/ 3766457 h 3795486"/>
              <a:gd name="connsiteX0" fmla="*/ 0 w 9165771"/>
              <a:gd name="connsiteY0" fmla="*/ 3766457 h 3795486"/>
              <a:gd name="connsiteX1" fmla="*/ 0 w 9165771"/>
              <a:gd name="connsiteY1" fmla="*/ 2478551 h 3795486"/>
              <a:gd name="connsiteX2" fmla="*/ 9165771 w 9165771"/>
              <a:gd name="connsiteY2" fmla="*/ 0 h 3795486"/>
              <a:gd name="connsiteX3" fmla="*/ 9165771 w 9165771"/>
              <a:gd name="connsiteY3" fmla="*/ 3795486 h 3795486"/>
              <a:gd name="connsiteX4" fmla="*/ 0 w 9165771"/>
              <a:gd name="connsiteY4" fmla="*/ 3766457 h 3795486"/>
              <a:gd name="connsiteX0" fmla="*/ 0 w 9165771"/>
              <a:gd name="connsiteY0" fmla="*/ 3766457 h 3795486"/>
              <a:gd name="connsiteX1" fmla="*/ 14549 w 9165771"/>
              <a:gd name="connsiteY1" fmla="*/ 2317625 h 3795486"/>
              <a:gd name="connsiteX2" fmla="*/ 9165771 w 9165771"/>
              <a:gd name="connsiteY2" fmla="*/ 0 h 3795486"/>
              <a:gd name="connsiteX3" fmla="*/ 9165771 w 9165771"/>
              <a:gd name="connsiteY3" fmla="*/ 3795486 h 3795486"/>
              <a:gd name="connsiteX4" fmla="*/ 0 w 9165771"/>
              <a:gd name="connsiteY4" fmla="*/ 3766457 h 3795486"/>
              <a:gd name="connsiteX0" fmla="*/ 0 w 9165771"/>
              <a:gd name="connsiteY0" fmla="*/ 3766457 h 3795486"/>
              <a:gd name="connsiteX1" fmla="*/ 7274 w 9165771"/>
              <a:gd name="connsiteY1" fmla="*/ 2361514 h 3795486"/>
              <a:gd name="connsiteX2" fmla="*/ 9165771 w 9165771"/>
              <a:gd name="connsiteY2" fmla="*/ 0 h 3795486"/>
              <a:gd name="connsiteX3" fmla="*/ 9165771 w 9165771"/>
              <a:gd name="connsiteY3" fmla="*/ 3795486 h 3795486"/>
              <a:gd name="connsiteX4" fmla="*/ 0 w 9165771"/>
              <a:gd name="connsiteY4" fmla="*/ 3766457 h 3795486"/>
              <a:gd name="connsiteX0" fmla="*/ 14759 w 9180530"/>
              <a:gd name="connsiteY0" fmla="*/ 3766457 h 3795486"/>
              <a:gd name="connsiteX1" fmla="*/ 210 w 9180530"/>
              <a:gd name="connsiteY1" fmla="*/ 2390773 h 3795486"/>
              <a:gd name="connsiteX2" fmla="*/ 9180530 w 9180530"/>
              <a:gd name="connsiteY2" fmla="*/ 0 h 3795486"/>
              <a:gd name="connsiteX3" fmla="*/ 9180530 w 9180530"/>
              <a:gd name="connsiteY3" fmla="*/ 3795486 h 3795486"/>
              <a:gd name="connsiteX4" fmla="*/ 14759 w 9180530"/>
              <a:gd name="connsiteY4" fmla="*/ 3766457 h 3795486"/>
              <a:gd name="connsiteX0" fmla="*/ 701 w 9166472"/>
              <a:gd name="connsiteY0" fmla="*/ 3766457 h 3795486"/>
              <a:gd name="connsiteX1" fmla="*/ 701 w 9166472"/>
              <a:gd name="connsiteY1" fmla="*/ 2398087 h 3795486"/>
              <a:gd name="connsiteX2" fmla="*/ 9166472 w 9166472"/>
              <a:gd name="connsiteY2" fmla="*/ 0 h 3795486"/>
              <a:gd name="connsiteX3" fmla="*/ 9166472 w 9166472"/>
              <a:gd name="connsiteY3" fmla="*/ 3795486 h 3795486"/>
              <a:gd name="connsiteX4" fmla="*/ 701 w 9166472"/>
              <a:gd name="connsiteY4" fmla="*/ 3766457 h 3795486"/>
              <a:gd name="connsiteX0" fmla="*/ 701 w 9166472"/>
              <a:gd name="connsiteY0" fmla="*/ 3788401 h 3795486"/>
              <a:gd name="connsiteX1" fmla="*/ 701 w 9166472"/>
              <a:gd name="connsiteY1" fmla="*/ 2398087 h 3795486"/>
              <a:gd name="connsiteX2" fmla="*/ 9166472 w 9166472"/>
              <a:gd name="connsiteY2" fmla="*/ 0 h 3795486"/>
              <a:gd name="connsiteX3" fmla="*/ 9166472 w 9166472"/>
              <a:gd name="connsiteY3" fmla="*/ 3795486 h 3795486"/>
              <a:gd name="connsiteX4" fmla="*/ 701 w 9166472"/>
              <a:gd name="connsiteY4" fmla="*/ 3788401 h 3795486"/>
              <a:gd name="connsiteX0" fmla="*/ 701 w 9166472"/>
              <a:gd name="connsiteY0" fmla="*/ 3817661 h 3817661"/>
              <a:gd name="connsiteX1" fmla="*/ 701 w 9166472"/>
              <a:gd name="connsiteY1" fmla="*/ 2398087 h 3817661"/>
              <a:gd name="connsiteX2" fmla="*/ 9166472 w 9166472"/>
              <a:gd name="connsiteY2" fmla="*/ 0 h 3817661"/>
              <a:gd name="connsiteX3" fmla="*/ 9166472 w 9166472"/>
              <a:gd name="connsiteY3" fmla="*/ 3795486 h 3817661"/>
              <a:gd name="connsiteX4" fmla="*/ 701 w 9166472"/>
              <a:gd name="connsiteY4" fmla="*/ 3817661 h 3817661"/>
              <a:gd name="connsiteX0" fmla="*/ 701 w 9166472"/>
              <a:gd name="connsiteY0" fmla="*/ 3795716 h 3795716"/>
              <a:gd name="connsiteX1" fmla="*/ 701 w 9166472"/>
              <a:gd name="connsiteY1" fmla="*/ 2398087 h 3795716"/>
              <a:gd name="connsiteX2" fmla="*/ 9166472 w 9166472"/>
              <a:gd name="connsiteY2" fmla="*/ 0 h 3795716"/>
              <a:gd name="connsiteX3" fmla="*/ 9166472 w 9166472"/>
              <a:gd name="connsiteY3" fmla="*/ 3795486 h 3795716"/>
              <a:gd name="connsiteX4" fmla="*/ 701 w 9166472"/>
              <a:gd name="connsiteY4" fmla="*/ 3795716 h 37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6472" h="3795716">
                <a:moveTo>
                  <a:pt x="701" y="3795716"/>
                </a:moveTo>
                <a:cubicBezTo>
                  <a:pt x="3126" y="3327402"/>
                  <a:pt x="-1724" y="2866401"/>
                  <a:pt x="701" y="2398087"/>
                </a:cubicBezTo>
                <a:lnTo>
                  <a:pt x="9166472" y="0"/>
                </a:lnTo>
                <a:lnTo>
                  <a:pt x="9166472" y="3795486"/>
                </a:lnTo>
                <a:lnTo>
                  <a:pt x="701" y="37957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57500"/>
            <a:ext cx="6400800" cy="4000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71950"/>
            <a:ext cx="3813048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700" y="1354933"/>
            <a:ext cx="7848600" cy="144541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sz="44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43050"/>
            <a:ext cx="4038600" cy="3017520"/>
          </a:xfrm>
        </p:spPr>
        <p:txBody>
          <a:bodyPr/>
          <a:lstStyle>
            <a:lvl1pPr>
              <a:defRPr sz="21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500">
                <a:latin typeface="+mj-lt"/>
              </a:defRPr>
            </a:lvl3pPr>
            <a:lvl4pPr>
              <a:defRPr sz="1350">
                <a:latin typeface="+mj-lt"/>
              </a:defRPr>
            </a:lvl4pPr>
            <a:lvl5pPr>
              <a:defRPr sz="1350">
                <a:latin typeface="+mj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43050"/>
            <a:ext cx="4038600" cy="3017520"/>
          </a:xfrm>
        </p:spPr>
        <p:txBody>
          <a:bodyPr/>
          <a:lstStyle>
            <a:lvl1pPr>
              <a:defRPr sz="21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500">
                <a:latin typeface="+mj-lt"/>
              </a:defRPr>
            </a:lvl3pPr>
            <a:lvl4pPr>
              <a:defRPr sz="1350">
                <a:latin typeface="+mj-lt"/>
              </a:defRPr>
            </a:lvl4pPr>
            <a:lvl5pPr>
              <a:defRPr sz="1350">
                <a:latin typeface="+mj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25162"/>
            <a:ext cx="4800600" cy="246888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0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No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F939C0-F285-8541-B418-47E3EFED54E8}"/>
              </a:ext>
            </a:extLst>
          </p:cNvPr>
          <p:cNvSpPr/>
          <p:nvPr userDrawn="1"/>
        </p:nvSpPr>
        <p:spPr>
          <a:xfrm>
            <a:off x="457199" y="228600"/>
            <a:ext cx="8686799" cy="1047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3050"/>
            <a:ext cx="8229600" cy="33147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7467597" cy="1047750"/>
          </a:xfrm>
          <a:prstGeom prst="rect">
            <a:avLst/>
          </a:prstGeom>
          <a:noFill/>
        </p:spPr>
        <p:txBody>
          <a:bodyPr vert="horz" lIns="182880" tIns="45720" rIns="18288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28600"/>
            <a:ext cx="457200" cy="104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228600"/>
            <a:ext cx="457199" cy="1047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90E0BBD-FDDD-9249-9E5A-6178D3098B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7924799" y="334591"/>
            <a:ext cx="1219201" cy="120845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1655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660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AF4EA25-7A0F-3B46-A342-A4D2CC77A963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87B3EDF8-15BE-1346-80C0-794E8220F431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custGeom>
            <a:avLst/>
            <a:gdLst>
              <a:gd name="connsiteX0" fmla="*/ 0 w 9144000"/>
              <a:gd name="connsiteY0" fmla="*/ 5143499 h 5143499"/>
              <a:gd name="connsiteX1" fmla="*/ 0 w 9144000"/>
              <a:gd name="connsiteY1" fmla="*/ 0 h 5143499"/>
              <a:gd name="connsiteX2" fmla="*/ 9144000 w 9144000"/>
              <a:gd name="connsiteY2" fmla="*/ 5143499 h 5143499"/>
              <a:gd name="connsiteX3" fmla="*/ 0 w 9144000"/>
              <a:gd name="connsiteY3" fmla="*/ 5143499 h 5143499"/>
              <a:gd name="connsiteX0" fmla="*/ 0 w 9144000"/>
              <a:gd name="connsiteY0" fmla="*/ 5143499 h 5143499"/>
              <a:gd name="connsiteX1" fmla="*/ 0 w 9144000"/>
              <a:gd name="connsiteY1" fmla="*/ 0 h 5143499"/>
              <a:gd name="connsiteX2" fmla="*/ 8788400 w 9144000"/>
              <a:gd name="connsiteY2" fmla="*/ 4949370 h 5143499"/>
              <a:gd name="connsiteX3" fmla="*/ 9144000 w 9144000"/>
              <a:gd name="connsiteY3" fmla="*/ 5143499 h 5143499"/>
              <a:gd name="connsiteX4" fmla="*/ 0 w 9144000"/>
              <a:gd name="connsiteY4" fmla="*/ 5143499 h 5143499"/>
              <a:gd name="connsiteX0" fmla="*/ 0 w 9151257"/>
              <a:gd name="connsiteY0" fmla="*/ 5143499 h 5143499"/>
              <a:gd name="connsiteX1" fmla="*/ 0 w 9151257"/>
              <a:gd name="connsiteY1" fmla="*/ 0 h 5143499"/>
              <a:gd name="connsiteX2" fmla="*/ 9151257 w 9151257"/>
              <a:gd name="connsiteY2" fmla="*/ 4216399 h 5143499"/>
              <a:gd name="connsiteX3" fmla="*/ 9144000 w 9151257"/>
              <a:gd name="connsiteY3" fmla="*/ 5143499 h 5143499"/>
              <a:gd name="connsiteX4" fmla="*/ 0 w 9151257"/>
              <a:gd name="connsiteY4" fmla="*/ 5143499 h 5143499"/>
              <a:gd name="connsiteX0" fmla="*/ 0 w 9144000"/>
              <a:gd name="connsiteY0" fmla="*/ 5143499 h 5143499"/>
              <a:gd name="connsiteX1" fmla="*/ 0 w 9144000"/>
              <a:gd name="connsiteY1" fmla="*/ 0 h 5143499"/>
              <a:gd name="connsiteX2" fmla="*/ 9144000 w 9144000"/>
              <a:gd name="connsiteY2" fmla="*/ 4223656 h 5143499"/>
              <a:gd name="connsiteX3" fmla="*/ 9144000 w 9144000"/>
              <a:gd name="connsiteY3" fmla="*/ 5143499 h 5143499"/>
              <a:gd name="connsiteX4" fmla="*/ 0 w 9144000"/>
              <a:gd name="connsiteY4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5143499">
                <a:moveTo>
                  <a:pt x="0" y="5143499"/>
                </a:moveTo>
                <a:lnTo>
                  <a:pt x="0" y="0"/>
                </a:lnTo>
                <a:lnTo>
                  <a:pt x="9144000" y="4223656"/>
                </a:lnTo>
                <a:lnTo>
                  <a:pt x="9144000" y="5143499"/>
                </a:lnTo>
                <a:lnTo>
                  <a:pt x="0" y="5143499"/>
                </a:lnTo>
                <a:close/>
              </a:path>
            </a:pathLst>
          </a:custGeom>
          <a:gradFill flip="none" rotWithShape="1">
            <a:gsLst>
              <a:gs pos="0">
                <a:srgbClr val="005A9B">
                  <a:shade val="30000"/>
                  <a:satMod val="115000"/>
                </a:srgbClr>
              </a:gs>
              <a:gs pos="41000">
                <a:srgbClr val="005A9B">
                  <a:shade val="67500"/>
                  <a:satMod val="115000"/>
                  <a:alpha val="42000"/>
                </a:srgbClr>
              </a:gs>
              <a:gs pos="100000">
                <a:srgbClr val="005A9B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D3F3B79-01FF-724B-A03F-B613B215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1200151"/>
            <a:ext cx="7772400" cy="1650207"/>
          </a:xfrm>
          <a:prstGeom prst="rect">
            <a:avLst/>
          </a:prstGeom>
          <a:noFill/>
        </p:spPr>
        <p:txBody>
          <a:bodyPr lIns="91440" anchor="b">
            <a:normAutofit/>
          </a:bodyPr>
          <a:lstStyle>
            <a:lvl1pPr algn="l"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7576D4C-6F4D-CC4D-A83C-0BEFCA4EC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925795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 cap="none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43050"/>
            <a:ext cx="3886199" cy="331470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4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2" y="1543050"/>
            <a:ext cx="3886198" cy="331470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4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8767E0-A664-4642-BBDD-1CB13922501C}"/>
              </a:ext>
            </a:extLst>
          </p:cNvPr>
          <p:cNvCxnSpPr>
            <a:cxnSpLocks/>
          </p:cNvCxnSpPr>
          <p:nvPr userDrawn="1"/>
        </p:nvCxnSpPr>
        <p:spPr>
          <a:xfrm>
            <a:off x="4572000" y="228600"/>
            <a:ext cx="0" cy="462915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C969332F-BD03-A04F-A6F3-F6D2CC3DA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228600"/>
            <a:ext cx="4114801" cy="1036753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93A4F91-C4D3-7E44-BBF0-486C06ED38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0" y="228600"/>
            <a:ext cx="3352800" cy="1036638"/>
          </a:xfrm>
        </p:spPr>
        <p:txBody>
          <a:bodyPr lIns="182880" rIns="182880" anchor="ctr" anchorCtr="0"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43289"/>
            <a:ext cx="3931920" cy="479822"/>
          </a:xfr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91690"/>
            <a:ext cx="3931920" cy="276606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543050"/>
            <a:ext cx="3931920" cy="479822"/>
          </a:xfr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091690"/>
            <a:ext cx="3931920" cy="276606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4572000" y="1543050"/>
            <a:ext cx="794" cy="33147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C017BC5-8E7B-444B-A7BF-06D96C33D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228600"/>
            <a:ext cx="7466015" cy="1036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35017"/>
            <a:ext cx="457200" cy="6667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0" y="228601"/>
            <a:ext cx="457200" cy="666749"/>
          </a:xfrm>
        </p:spPr>
        <p:txBody>
          <a:bodyPr/>
          <a:lstStyle/>
          <a:p>
            <a:pPr>
              <a:defRPr/>
            </a:pPr>
            <a:fld id="{85C8DD69-8968-4BF3-9E46-F1FF3B850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65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E14F99-5EFF-6B42-9209-609B80A55B60}"/>
              </a:ext>
            </a:extLst>
          </p:cNvPr>
          <p:cNvSpPr/>
          <p:nvPr userDrawn="1"/>
        </p:nvSpPr>
        <p:spPr>
          <a:xfrm>
            <a:off x="457199" y="228600"/>
            <a:ext cx="8686799" cy="6731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B6828BB-74DC-7549-80BF-D919D64C2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7924799" y="334591"/>
            <a:ext cx="1219201" cy="1208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C0DEA-AA5A-F94E-B823-039033442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228601"/>
            <a:ext cx="7467602" cy="67316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713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2142680" cy="1104900"/>
          </a:xfrm>
          <a:prstGeom prst="rect">
            <a:avLst/>
          </a:prstGeom>
          <a:solidFill>
            <a:schemeClr val="bg2"/>
          </a:solidFill>
        </p:spPr>
        <p:txBody>
          <a:bodyPr anchor="ctr" anchorCtr="0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438150"/>
            <a:ext cx="5904390" cy="4419600"/>
          </a:xfr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438150"/>
            <a:ext cx="457199" cy="11049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7D3DD2-8611-294B-BD2E-4DF240CF70B3}"/>
              </a:ext>
            </a:extLst>
          </p:cNvPr>
          <p:cNvSpPr/>
          <p:nvPr userDrawn="1"/>
        </p:nvSpPr>
        <p:spPr>
          <a:xfrm>
            <a:off x="0" y="0"/>
            <a:ext cx="9144000" cy="165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74DBCA-8C61-8043-9F81-D1A21C08E9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57350"/>
            <a:ext cx="2143125" cy="320040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DAF7F4-8427-F34F-88A5-879E514DC55F}"/>
              </a:ext>
            </a:extLst>
          </p:cNvPr>
          <p:cNvSpPr/>
          <p:nvPr userDrawn="1"/>
        </p:nvSpPr>
        <p:spPr>
          <a:xfrm flipV="1">
            <a:off x="0" y="165100"/>
            <a:ext cx="9144000" cy="4978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8D39E6C-DBF6-3146-8D85-4D78EAF07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17"/>
          <a:stretch/>
        </p:blipFill>
        <p:spPr>
          <a:xfrm>
            <a:off x="5791201" y="651510"/>
            <a:ext cx="3352800" cy="40614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A0B5D5-5F5D-1046-A931-85A0D06B11AC}"/>
              </a:ext>
            </a:extLst>
          </p:cNvPr>
          <p:cNvSpPr/>
          <p:nvPr userDrawn="1"/>
        </p:nvSpPr>
        <p:spPr>
          <a:xfrm flipV="1">
            <a:off x="0" y="0"/>
            <a:ext cx="9144000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FC9853-2981-CE40-9F5F-44B563865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90550"/>
            <a:ext cx="6248400" cy="390144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>
                <a:latin typeface="+mj-lt"/>
              </a:defRPr>
            </a:lvl2pPr>
            <a:lvl3pPr marL="548640" indent="0">
              <a:buNone/>
              <a:defRPr>
                <a:latin typeface="+mj-lt"/>
              </a:defRPr>
            </a:lvl3pPr>
            <a:lvl4pPr marL="822960" indent="0">
              <a:buNone/>
              <a:defRPr>
                <a:latin typeface="+mj-lt"/>
              </a:defRPr>
            </a:lvl4pPr>
            <a:lvl5pPr marL="105156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89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DAF7F4-8427-F34F-88A5-879E514DC55F}"/>
              </a:ext>
            </a:extLst>
          </p:cNvPr>
          <p:cNvSpPr/>
          <p:nvPr userDrawn="1"/>
        </p:nvSpPr>
        <p:spPr>
          <a:xfrm flipV="1">
            <a:off x="0" y="165100"/>
            <a:ext cx="9144000" cy="497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8D39E6C-DBF6-3146-8D85-4D78EAF07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17"/>
          <a:stretch/>
        </p:blipFill>
        <p:spPr>
          <a:xfrm>
            <a:off x="5791201" y="651510"/>
            <a:ext cx="3352800" cy="40614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A0B5D5-5F5D-1046-A931-85A0D06B11AC}"/>
              </a:ext>
            </a:extLst>
          </p:cNvPr>
          <p:cNvSpPr/>
          <p:nvPr userDrawn="1"/>
        </p:nvSpPr>
        <p:spPr>
          <a:xfrm flipV="1">
            <a:off x="0" y="0"/>
            <a:ext cx="9144000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FC9853-2981-CE40-9F5F-44B563865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90550"/>
            <a:ext cx="6248400" cy="390144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>
                <a:latin typeface="+mj-lt"/>
              </a:defRPr>
            </a:lvl2pPr>
            <a:lvl3pPr marL="548640" indent="0">
              <a:buNone/>
              <a:defRPr>
                <a:latin typeface="+mj-lt"/>
              </a:defRPr>
            </a:lvl3pPr>
            <a:lvl4pPr marL="822960" indent="0">
              <a:buNone/>
              <a:defRPr>
                <a:latin typeface="+mj-lt"/>
              </a:defRPr>
            </a:lvl4pPr>
            <a:lvl5pPr marL="105156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316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228600"/>
            <a:ext cx="457200" cy="104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43050"/>
            <a:ext cx="8229600" cy="331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33560"/>
            <a:ext cx="9144000" cy="1950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655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228600"/>
            <a:ext cx="457199" cy="1047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3C580-4379-3D48-AB66-E1486EBEE014}"/>
              </a:ext>
            </a:extLst>
          </p:cNvPr>
          <p:cNvSpPr/>
          <p:nvPr userDrawn="1"/>
        </p:nvSpPr>
        <p:spPr>
          <a:xfrm>
            <a:off x="457199" y="228600"/>
            <a:ext cx="8686799" cy="1047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003730A-A07F-7C47-AFE7-10690EF76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7924799" y="334591"/>
            <a:ext cx="1219201" cy="120845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9A68D1-1D64-2C41-96B9-BC5FD1CDE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228600"/>
            <a:ext cx="7886700" cy="1036753"/>
          </a:xfrm>
          <a:prstGeom prst="rect">
            <a:avLst/>
          </a:prstGeom>
        </p:spPr>
        <p:txBody>
          <a:bodyPr vert="horz" lIns="182880" tIns="45720" rIns="18288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71" r:id="rId2"/>
    <p:sldLayoutId id="2147483963" r:id="rId3"/>
    <p:sldLayoutId id="2147483964" r:id="rId4"/>
    <p:sldLayoutId id="2147483965" r:id="rId5"/>
    <p:sldLayoutId id="2147483972" r:id="rId6"/>
    <p:sldLayoutId id="2147483969" r:id="rId7"/>
    <p:sldLayoutId id="2147483973" r:id="rId8"/>
    <p:sldLayoutId id="2147483976" r:id="rId9"/>
    <p:sldLayoutId id="2147483975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spc="0" baseline="0">
          <a:solidFill>
            <a:schemeClr val="accent1"/>
          </a:solidFill>
          <a:latin typeface="+mj-lt"/>
          <a:ea typeface="+mj-ea"/>
          <a:cs typeface="Calibri" pitchFamily="34" charset="0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2"/>
        </a:buClr>
        <a:buSzPct val="85000"/>
        <a:buFont typeface="Arial" pitchFamily="34" charset="0"/>
        <a:buChar char="□"/>
        <a:defRPr sz="2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Calibri" pitchFamily="34" charset="0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Arial" pitchFamily="34" charset="0"/>
        <a:buChar char="□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Calibri" pitchFamily="34" charset="0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4"/>
        </a:buClr>
        <a:buSzPct val="90000"/>
        <a:buFont typeface="Arial" pitchFamily="34" charset="0"/>
        <a:buChar char="□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Calibri" pitchFamily="34" charset="0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□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Calibri" pitchFamily="34" charset="0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5"/>
        </a:buClr>
        <a:buSzPct val="100000"/>
        <a:buFont typeface="Arial" pitchFamily="34" charset="0"/>
        <a:buChar char="□"/>
        <a:defRPr sz="1400" kern="1200" baseline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Calibri" pitchFamily="34" charset="0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hyperlink" Target="https://www.qualitynet.org/dcs/ContentServer?c=Page&amp;pagename=QnetPublic/Page/QnetTier2&amp;cid=1141662756099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hyperlink" Target="https://www.qualitynet.org/dcs/ContentServer?c=Page&amp;pagename=QnetPublic/Page/QnetTier2&amp;cid=1141662756099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hyperlink" Target="https://www.qualitynet.org/dcs/ContentServer?c=Page&amp;pagename=QnetPublic/Page/QnetTier2&amp;cid=114166275609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hyperlink" Target="https://www.qualitynet.org/dcs/ContentServer?c=Page&amp;pagename=QnetPublic/Page/QnetTier2&amp;cid=114166275609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hyperlink" Target="http://www.qualitynet.org/dcs/ContentServer?c=Page&amp;pagename=QnetPublic/Page/QnetTier4&amp;cid=1219069855841" TargetMode="External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microsoft.com/office/2007/relationships/diagramDrawing" Target="../diagrams/drawin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6.png"/><Relationship Id="rId2" Type="http://schemas.microsoft.com/office/2007/relationships/media" Target="../media/media22.m4a"/><Relationship Id="rId1" Type="http://schemas.openxmlformats.org/officeDocument/2006/relationships/tags" Target="../tags/tag1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audio" Target="../media/media25.m4a"/><Relationship Id="rId7" Type="http://schemas.openxmlformats.org/officeDocument/2006/relationships/diagramData" Target="../diagrams/data12.xml"/><Relationship Id="rId2" Type="http://schemas.microsoft.com/office/2007/relationships/media" Target="../media/media25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microsoft.com/office/2007/relationships/diagramDrawing" Target="../diagrams/drawing12.xml"/><Relationship Id="rId5" Type="http://schemas.openxmlformats.org/officeDocument/2006/relationships/notesSlide" Target="../notesSlides/notesSlide22.xml"/><Relationship Id="rId10" Type="http://schemas.openxmlformats.org/officeDocument/2006/relationships/diagramColors" Target="../diagrams/colors12.xml"/><Relationship Id="rId4" Type="http://schemas.openxmlformats.org/officeDocument/2006/relationships/slideLayout" Target="../slideLayouts/slideLayout2.xml"/><Relationship Id="rId9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.png"/><Relationship Id="rId5" Type="http://schemas.openxmlformats.org/officeDocument/2006/relationships/chart" Target="../charts/chart5.xml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.png"/><Relationship Id="rId5" Type="http://schemas.openxmlformats.org/officeDocument/2006/relationships/chart" Target="../charts/chart6.xml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hyperlink" Target="https://www.gnyha.org/tool/health-care-terms-2022/" TargetMode="Externa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.png"/><Relationship Id="rId5" Type="http://schemas.openxmlformats.org/officeDocument/2006/relationships/chart" Target="../charts/chart7.xml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png"/><Relationship Id="rId5" Type="http://schemas.openxmlformats.org/officeDocument/2006/relationships/chart" Target="../charts/chart8.xml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.png"/><Relationship Id="rId5" Type="http://schemas.openxmlformats.org/officeDocument/2006/relationships/chart" Target="../charts/chart9.xml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4.xml"/><Relationship Id="rId12" Type="http://schemas.openxmlformats.org/officeDocument/2006/relationships/image" Target="../media/image6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7.svg"/><Relationship Id="rId11" Type="http://schemas.microsoft.com/office/2007/relationships/diagramDrawing" Target="../diagrams/drawing14.xml"/><Relationship Id="rId5" Type="http://schemas.openxmlformats.org/officeDocument/2006/relationships/image" Target="../media/image16.png"/><Relationship Id="rId10" Type="http://schemas.openxmlformats.org/officeDocument/2006/relationships/diagramColors" Target="../diagrams/colors14.xml"/><Relationship Id="rId4" Type="http://schemas.openxmlformats.org/officeDocument/2006/relationships/notesSlide" Target="../notesSlides/notesSlide32.xml"/><Relationship Id="rId9" Type="http://schemas.openxmlformats.org/officeDocument/2006/relationships/diagramQuickStyle" Target="../diagrams/quickStyl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5.xml"/><Relationship Id="rId12" Type="http://schemas.openxmlformats.org/officeDocument/2006/relationships/hyperlink" Target="https://www.gnyha.org/data/measures-and-performance-periods-for-the-fy-2022-ipps-final-rule/" TargetMode="Externa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diagramLayout" Target="../diagrams/layout15.xml"/><Relationship Id="rId11" Type="http://schemas.openxmlformats.org/officeDocument/2006/relationships/image" Target="../media/image19.svg"/><Relationship Id="rId5" Type="http://schemas.openxmlformats.org/officeDocument/2006/relationships/diagramData" Target="../diagrams/data15.xml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3.xml"/><Relationship Id="rId9" Type="http://schemas.microsoft.com/office/2007/relationships/diagramDrawing" Target="../diagrams/drawing1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6.xml"/><Relationship Id="rId12" Type="http://schemas.openxmlformats.org/officeDocument/2006/relationships/image" Target="../media/image6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diagramLayout" Target="../diagrams/layout16.xml"/><Relationship Id="rId11" Type="http://schemas.openxmlformats.org/officeDocument/2006/relationships/image" Target="../media/image21.svg"/><Relationship Id="rId5" Type="http://schemas.openxmlformats.org/officeDocument/2006/relationships/diagramData" Target="../diagrams/data16.xml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4.xml"/><Relationship Id="rId9" Type="http://schemas.microsoft.com/office/2007/relationships/diagramDrawing" Target="../diagrams/drawing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7.xml"/><Relationship Id="rId12" Type="http://schemas.openxmlformats.org/officeDocument/2006/relationships/image" Target="../media/image6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diagramLayout" Target="../diagrams/layout17.xml"/><Relationship Id="rId11" Type="http://schemas.openxmlformats.org/officeDocument/2006/relationships/image" Target="../media/image23.svg"/><Relationship Id="rId5" Type="http://schemas.openxmlformats.org/officeDocument/2006/relationships/diagramData" Target="../diagrams/data17.xml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5.xml"/><Relationship Id="rId9" Type="http://schemas.microsoft.com/office/2007/relationships/diagramDrawing" Target="../diagrams/drawing1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8.xml"/><Relationship Id="rId12" Type="http://schemas.openxmlformats.org/officeDocument/2006/relationships/hyperlink" Target="https://www.gnyha.org/data/fy-2022-ipps-final-rule-quality-measures-by-program/" TargetMode="Externa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diagramLayout" Target="../diagrams/layout18.xml"/><Relationship Id="rId11" Type="http://schemas.openxmlformats.org/officeDocument/2006/relationships/image" Target="../media/image25.svg"/><Relationship Id="rId5" Type="http://schemas.openxmlformats.org/officeDocument/2006/relationships/diagramData" Target="../diagrams/data18.xml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6.xml"/><Relationship Id="rId9" Type="http://schemas.microsoft.com/office/2007/relationships/diagramDrawing" Target="../diagrams/drawing1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9.xml"/><Relationship Id="rId12" Type="http://schemas.openxmlformats.org/officeDocument/2006/relationships/image" Target="../media/image6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diagramLayout" Target="../diagrams/layout19.xml"/><Relationship Id="rId11" Type="http://schemas.openxmlformats.org/officeDocument/2006/relationships/image" Target="../media/image27.svg"/><Relationship Id="rId5" Type="http://schemas.openxmlformats.org/officeDocument/2006/relationships/diagramData" Target="../diagrams/data19.xml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7.xml"/><Relationship Id="rId9" Type="http://schemas.microsoft.com/office/2007/relationships/diagramDrawing" Target="../diagrams/drawing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6.png"/><Relationship Id="rId5" Type="http://schemas.openxmlformats.org/officeDocument/2006/relationships/chart" Target="../charts/chart10.xml"/><Relationship Id="rId4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hyperlink" Target="https://www.gnyha.org/tool/health-care-terms-2022/" TargetMode="External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3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hyperlink" Target="https://www.cms.gov/medicare/quality-initiatives-patient-assessment-instruments/qualitymeasures/national-impact-assessment-of-the-centers-for-medicare-and-medicaid-services-cms-quality-measures-reports.html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1276350"/>
            <a:ext cx="7162800" cy="1445419"/>
          </a:xfrm>
        </p:spPr>
        <p:txBody>
          <a:bodyPr/>
          <a:lstStyle/>
          <a:p>
            <a:r>
              <a:rPr lang="en-US" sz="2700" dirty="0"/>
              <a:t>Measurement and Performance in the Medicare Quality-Based Payment Programs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2800350"/>
            <a:ext cx="7010400" cy="762000"/>
          </a:xfrm>
        </p:spPr>
        <p:txBody>
          <a:bodyPr>
            <a:noAutofit/>
          </a:bodyPr>
          <a:lstStyle/>
          <a:p>
            <a:r>
              <a:rPr lang="en-US" sz="1200" dirty="0"/>
              <a:t>John Gravina, Senior Director, Health Economics</a:t>
            </a:r>
          </a:p>
          <a:p>
            <a:r>
              <a:rPr lang="en-US" sz="1200" dirty="0"/>
              <a:t>Amy Chin, Assistant Vice President, Center for the Advancement of Value in Musculoskeletal Care</a:t>
            </a:r>
          </a:p>
          <a:p>
            <a:r>
              <a:rPr lang="en-US" sz="1200" dirty="0"/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57307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38923FF-B78C-6140-8376-41F2A760A2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363465"/>
              </p:ext>
            </p:extLst>
          </p:nvPr>
        </p:nvGraphicFramePr>
        <p:xfrm>
          <a:off x="457200" y="1173163"/>
          <a:ext cx="8229600" cy="331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9C4004-44CA-4B49-9D22-6900D3BC296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policy fit into this?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442266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Policy Driven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F0AAB-4118-B44D-ADB3-56FD216AF698}"/>
              </a:ext>
            </a:extLst>
          </p:cNvPr>
          <p:cNvSpPr/>
          <p:nvPr/>
        </p:nvSpPr>
        <p:spPr>
          <a:xfrm>
            <a:off x="2438400" y="2111478"/>
            <a:ext cx="6324600" cy="145087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Audio 6">
            <a:hlinkClick r:id="" action="ppaction://media"/>
            <a:extLst>
              <a:ext uri="{FF2B5EF4-FFF2-40B4-BE49-F238E27FC236}">
                <a16:creationId xmlns:a16="http://schemas.microsoft.com/office/drawing/2014/main" id="{825FF657-A970-4127-59B5-CC478A64F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3400" y="4330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38923FF-B78C-6140-8376-41F2A760A2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469231"/>
              </p:ext>
            </p:extLst>
          </p:nvPr>
        </p:nvGraphicFramePr>
        <p:xfrm>
          <a:off x="457200" y="1173163"/>
          <a:ext cx="8229600" cy="331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9C4004-44CA-4B49-9D22-6900D3BC296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policy fit into this?</a:t>
            </a:r>
          </a:p>
        </p:txBody>
      </p:sp>
      <p:pic>
        <p:nvPicPr>
          <p:cNvPr id="10" name="Audio 6">
            <a:hlinkClick r:id="" action="ppaction://media"/>
            <a:extLst>
              <a:ext uri="{FF2B5EF4-FFF2-40B4-BE49-F238E27FC236}">
                <a16:creationId xmlns:a16="http://schemas.microsoft.com/office/drawing/2014/main" id="{F7F0BAAB-E082-3417-F657-D2CAA28B7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3400" y="4171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464F0B-D7C2-41B5-9283-5CF7501E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Medicare Quality-based Payment Program Data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88FF3-4B08-4989-8292-CEC7433A7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144364-53EA-BF42-A45E-3D251EB5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Claims-based</a:t>
            </a:r>
          </a:p>
          <a:p>
            <a:pPr lvl="1"/>
            <a:r>
              <a:rPr lang="en-US" dirty="0"/>
              <a:t>Based on claims (i.e. bills) submitted to Medicare</a:t>
            </a:r>
          </a:p>
          <a:p>
            <a:pPr lvl="0"/>
            <a:r>
              <a:rPr lang="en-US" b="1" dirty="0"/>
              <a:t>Chart abstracted</a:t>
            </a:r>
          </a:p>
          <a:p>
            <a:pPr lvl="1"/>
            <a:r>
              <a:rPr lang="en-US" dirty="0"/>
              <a:t>Based on information extracted from the medical record and submitted to Medicare </a:t>
            </a:r>
          </a:p>
          <a:p>
            <a:pPr lvl="0"/>
            <a:r>
              <a:rPr lang="en-US" b="1" dirty="0"/>
              <a:t>Survey</a:t>
            </a:r>
          </a:p>
          <a:p>
            <a:pPr lvl="1"/>
            <a:r>
              <a:rPr lang="en-US" dirty="0"/>
              <a:t>HCAHPS survey administered and submitted to Medicare by a hospital or its vendor</a:t>
            </a:r>
          </a:p>
        </p:txBody>
      </p:sp>
      <p:pic>
        <p:nvPicPr>
          <p:cNvPr id="5" name="Audio 6">
            <a:hlinkClick r:id="" action="ppaction://media"/>
            <a:extLst>
              <a:ext uri="{FF2B5EF4-FFF2-40B4-BE49-F238E27FC236}">
                <a16:creationId xmlns:a16="http://schemas.microsoft.com/office/drawing/2014/main" id="{BFF65FC4-E07B-0D84-3668-9C9914D99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42885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8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FE180-4063-45BB-8861-7E851E2540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234C07-D37C-4305-AE06-FADF5183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2021 HAC Program Measures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5528D6E-1909-44FC-81E9-45C003163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416163"/>
              </p:ext>
            </p:extLst>
          </p:nvPr>
        </p:nvGraphicFramePr>
        <p:xfrm>
          <a:off x="457200" y="1129825"/>
          <a:ext cx="8229600" cy="3543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7310">
                  <a:extLst>
                    <a:ext uri="{9D8B030D-6E8A-4147-A177-3AD203B41FA5}">
                      <a16:colId xmlns:a16="http://schemas.microsoft.com/office/drawing/2014/main" val="3542944314"/>
                    </a:ext>
                  </a:extLst>
                </a:gridCol>
                <a:gridCol w="3899709">
                  <a:extLst>
                    <a:ext uri="{9D8B030D-6E8A-4147-A177-3AD203B41FA5}">
                      <a16:colId xmlns:a16="http://schemas.microsoft.com/office/drawing/2014/main" val="2047875842"/>
                    </a:ext>
                  </a:extLst>
                </a:gridCol>
                <a:gridCol w="2992581">
                  <a:extLst>
                    <a:ext uri="{9D8B030D-6E8A-4147-A177-3AD203B41FA5}">
                      <a16:colId xmlns:a16="http://schemas.microsoft.com/office/drawing/2014/main" val="2920259049"/>
                    </a:ext>
                  </a:extLst>
                </a:gridCol>
              </a:tblGrid>
              <a:tr h="55560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Measure Steward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Measure Name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Performance Period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61401752"/>
                  </a:ext>
                </a:extLst>
              </a:tr>
              <a:tr h="555606">
                <a:tc>
                  <a:txBody>
                    <a:bodyPr/>
                    <a:lstStyle/>
                    <a:p>
                      <a:r>
                        <a:rPr lang="en-US" sz="1100" dirty="0"/>
                        <a:t>AHRQ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PSI 90 Patient Safety and Adverse Events Composite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7/1/2017 – 6/30/2019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5931736"/>
                  </a:ext>
                </a:extLst>
              </a:tr>
              <a:tr h="555606">
                <a:tc>
                  <a:txBody>
                    <a:bodyPr/>
                    <a:lstStyle/>
                    <a:p>
                      <a:r>
                        <a:rPr lang="en-US" sz="1100" dirty="0"/>
                        <a:t>NHSN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Catheter-Associated Urinary Tract Infection (CAUTI)</a:t>
                      </a:r>
                    </a:p>
                  </a:txBody>
                  <a:tcPr marL="68580" marR="68580" marT="34290" marB="34290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1/1/2018 – 12/31/2019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74441547"/>
                  </a:ext>
                </a:extLst>
              </a:tr>
              <a:tr h="555606">
                <a:tc>
                  <a:txBody>
                    <a:bodyPr/>
                    <a:lstStyle/>
                    <a:p>
                      <a:r>
                        <a:rPr lang="en-US" sz="1100" dirty="0"/>
                        <a:t>NHSN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u="none" strike="noStrike" dirty="0">
                          <a:effectLst/>
                        </a:rPr>
                        <a:t>Central Line-Associated Blood Stream Infection (CLABSI)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122165"/>
                  </a:ext>
                </a:extLst>
              </a:tr>
              <a:tr h="555606">
                <a:tc>
                  <a:txBody>
                    <a:bodyPr/>
                    <a:lstStyle/>
                    <a:p>
                      <a:r>
                        <a:rPr lang="en-US" sz="1100" dirty="0"/>
                        <a:t>NHSN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Surgical Site Infection (SSI; Colon and Abdominal Hysterectomy)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499407"/>
                  </a:ext>
                </a:extLst>
              </a:tr>
              <a:tr h="382635">
                <a:tc>
                  <a:txBody>
                    <a:bodyPr/>
                    <a:lstStyle/>
                    <a:p>
                      <a:r>
                        <a:rPr lang="en-US" sz="1100" dirty="0"/>
                        <a:t>NHSN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MRSA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954158"/>
                  </a:ext>
                </a:extLst>
              </a:tr>
              <a:tr h="382635">
                <a:tc>
                  <a:txBody>
                    <a:bodyPr/>
                    <a:lstStyle/>
                    <a:p>
                      <a:r>
                        <a:rPr lang="en-US" sz="1100" dirty="0"/>
                        <a:t>NHSN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C. Difficile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9212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EC5B20E-1C88-435A-A23F-76ED137DE2AD}"/>
              </a:ext>
            </a:extLst>
          </p:cNvPr>
          <p:cNvSpPr txBox="1"/>
          <p:nvPr/>
        </p:nvSpPr>
        <p:spPr>
          <a:xfrm>
            <a:off x="457197" y="4785767"/>
            <a:ext cx="5200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For more information on specific measures: </a:t>
            </a:r>
            <a:r>
              <a:rPr lang="en-US" sz="900" dirty="0" err="1">
                <a:hlinkClick r:id="rId5"/>
              </a:rPr>
              <a:t>QualityNet.Org</a:t>
            </a:r>
            <a:r>
              <a:rPr lang="en-US" sz="900" dirty="0">
                <a:hlinkClick r:id="rId5"/>
              </a:rPr>
              <a:t> Measure Specifications Manual</a:t>
            </a:r>
            <a:endParaRPr lang="en-US" sz="900" dirty="0"/>
          </a:p>
        </p:txBody>
      </p:sp>
      <p:pic>
        <p:nvPicPr>
          <p:cNvPr id="7" name="Audio 4">
            <a:hlinkClick r:id="" action="ppaction://media"/>
            <a:extLst>
              <a:ext uri="{FF2B5EF4-FFF2-40B4-BE49-F238E27FC236}">
                <a16:creationId xmlns:a16="http://schemas.microsoft.com/office/drawing/2014/main" id="{B0432998-4128-CA2D-9F36-FDA1DE6FC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400" y="43793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FE180-4063-45BB-8861-7E851E2540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234C07-D37C-4305-AE06-FADF5183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2021 VBP Program Measures – 1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5528D6E-1909-44FC-81E9-45C003163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598707"/>
              </p:ext>
            </p:extLst>
          </p:nvPr>
        </p:nvGraphicFramePr>
        <p:xfrm>
          <a:off x="457197" y="1166775"/>
          <a:ext cx="8229599" cy="3486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711">
                  <a:extLst>
                    <a:ext uri="{9D8B030D-6E8A-4147-A177-3AD203B41FA5}">
                      <a16:colId xmlns:a16="http://schemas.microsoft.com/office/drawing/2014/main" val="3542944314"/>
                    </a:ext>
                  </a:extLst>
                </a:gridCol>
                <a:gridCol w="3842414">
                  <a:extLst>
                    <a:ext uri="{9D8B030D-6E8A-4147-A177-3AD203B41FA5}">
                      <a16:colId xmlns:a16="http://schemas.microsoft.com/office/drawing/2014/main" val="2047875842"/>
                    </a:ext>
                  </a:extLst>
                </a:gridCol>
                <a:gridCol w="1804737">
                  <a:extLst>
                    <a:ext uri="{9D8B030D-6E8A-4147-A177-3AD203B41FA5}">
                      <a16:colId xmlns:a16="http://schemas.microsoft.com/office/drawing/2014/main" val="2920259049"/>
                    </a:ext>
                  </a:extLst>
                </a:gridCol>
                <a:gridCol w="1804737">
                  <a:extLst>
                    <a:ext uri="{9D8B030D-6E8A-4147-A177-3AD203B41FA5}">
                      <a16:colId xmlns:a16="http://schemas.microsoft.com/office/drawing/2014/main" val="2441968802"/>
                    </a:ext>
                  </a:extLst>
                </a:gridCol>
              </a:tblGrid>
              <a:tr h="42893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Measure Steward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Measure Name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Baseline Period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Performance Period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61401752"/>
                  </a:ext>
                </a:extLst>
              </a:tr>
              <a:tr h="403291">
                <a:tc>
                  <a:txBody>
                    <a:bodyPr/>
                    <a:lstStyle/>
                    <a:p>
                      <a:r>
                        <a:rPr lang="en-US" sz="1100" dirty="0"/>
                        <a:t>CMS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u="none" strike="noStrike" dirty="0">
                          <a:effectLst/>
                        </a:rPr>
                        <a:t>Acute Myocardial Infarction (AMI) 30-Day Mortality Rate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7/1/2011 – 6/30/2014</a:t>
                      </a:r>
                    </a:p>
                  </a:txBody>
                  <a:tcPr marL="68580" marR="68580" marT="34290" marB="3429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7/1/2016 – 6/30/2019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5931736"/>
                  </a:ext>
                </a:extLst>
              </a:tr>
              <a:tr h="353679">
                <a:tc>
                  <a:txBody>
                    <a:bodyPr/>
                    <a:lstStyle/>
                    <a:p>
                      <a:r>
                        <a:rPr lang="en-US" sz="1100" dirty="0"/>
                        <a:t>CMS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u="none" strike="noStrike" dirty="0">
                          <a:effectLst/>
                        </a:rPr>
                        <a:t>Heart Failure (HF) 30-Day Mortality Rate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1484642"/>
                  </a:ext>
                </a:extLst>
              </a:tr>
              <a:tr h="403291">
                <a:tc>
                  <a:txBody>
                    <a:bodyPr/>
                    <a:lstStyle/>
                    <a:p>
                      <a:r>
                        <a:rPr lang="en-US" sz="1100" dirty="0"/>
                        <a:t>CMS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Chronic Obstructive Pulmonary Disease (COPD) 30-Day Mortality Rate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9223548"/>
                  </a:ext>
                </a:extLst>
              </a:tr>
              <a:tr h="267140">
                <a:tc>
                  <a:txBody>
                    <a:bodyPr/>
                    <a:lstStyle/>
                    <a:p>
                      <a:r>
                        <a:rPr lang="en-US" sz="1100" dirty="0"/>
                        <a:t>CMS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Pneumonia (PN) 30-Day Mortality Rate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7/1/2012 – 6/30/2015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9/1/2017 – 6/30/2019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5430994"/>
                  </a:ext>
                </a:extLst>
              </a:tr>
              <a:tr h="738098">
                <a:tc>
                  <a:txBody>
                    <a:bodyPr/>
                    <a:lstStyle/>
                    <a:p>
                      <a:r>
                        <a:rPr lang="en-US" sz="1100" dirty="0"/>
                        <a:t>CMS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Hospital-level, risk-standardized complication rate (RSCR) following elective primary total hip arthroplasty (THA) and/or total knee arthroplasty (TKA)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4/1/2011 – 3/31/2014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4/1/2016 – 3/31/2019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36931827"/>
                  </a:ext>
                </a:extLst>
              </a:tr>
              <a:tr h="274665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CMS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Medicare Spending per Beneficiary (MSPB)</a:t>
                      </a:r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1/1/2017 –12/31/2017</a:t>
                      </a:r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1/1/2019 –12/31/2019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95644950"/>
                  </a:ext>
                </a:extLst>
              </a:tr>
              <a:tr h="61705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CMS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Hospital Consumer Assessment of Healthcare Providers and Systems Survey (HCAHPS)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54411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EC5B20E-1C88-435A-A23F-76ED137DE2AD}"/>
              </a:ext>
            </a:extLst>
          </p:cNvPr>
          <p:cNvSpPr txBox="1"/>
          <p:nvPr/>
        </p:nvSpPr>
        <p:spPr>
          <a:xfrm>
            <a:off x="457197" y="4799483"/>
            <a:ext cx="5200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For more information on specific measures: </a:t>
            </a:r>
            <a:r>
              <a:rPr lang="en-US" sz="900" dirty="0" err="1">
                <a:hlinkClick r:id="rId5"/>
              </a:rPr>
              <a:t>QualityNet.Org</a:t>
            </a:r>
            <a:r>
              <a:rPr lang="en-US" sz="900" dirty="0">
                <a:hlinkClick r:id="rId5"/>
              </a:rPr>
              <a:t> Measure Specifications Manual</a:t>
            </a:r>
            <a:endParaRPr lang="en-US" sz="900" dirty="0"/>
          </a:p>
        </p:txBody>
      </p:sp>
      <p:pic>
        <p:nvPicPr>
          <p:cNvPr id="7" name="Audio 7">
            <a:hlinkClick r:id="" action="ppaction://media"/>
            <a:extLst>
              <a:ext uri="{FF2B5EF4-FFF2-40B4-BE49-F238E27FC236}">
                <a16:creationId xmlns:a16="http://schemas.microsoft.com/office/drawing/2014/main" id="{42B166D2-2B81-EBF0-75DD-47AD5AE51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43200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1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FE180-4063-45BB-8861-7E851E2540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234C07-D37C-4305-AE06-FADF5183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2021 VBP Program Measures – 2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5528D6E-1909-44FC-81E9-45C003163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072694"/>
              </p:ext>
            </p:extLst>
          </p:nvPr>
        </p:nvGraphicFramePr>
        <p:xfrm>
          <a:off x="457197" y="1200150"/>
          <a:ext cx="8229600" cy="331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274">
                  <a:extLst>
                    <a:ext uri="{9D8B030D-6E8A-4147-A177-3AD203B41FA5}">
                      <a16:colId xmlns:a16="http://schemas.microsoft.com/office/drawing/2014/main" val="3542944314"/>
                    </a:ext>
                  </a:extLst>
                </a:gridCol>
                <a:gridCol w="3392905">
                  <a:extLst>
                    <a:ext uri="{9D8B030D-6E8A-4147-A177-3AD203B41FA5}">
                      <a16:colId xmlns:a16="http://schemas.microsoft.com/office/drawing/2014/main" val="2047875842"/>
                    </a:ext>
                  </a:extLst>
                </a:gridCol>
                <a:gridCol w="1949116">
                  <a:extLst>
                    <a:ext uri="{9D8B030D-6E8A-4147-A177-3AD203B41FA5}">
                      <a16:colId xmlns:a16="http://schemas.microsoft.com/office/drawing/2014/main" val="2920259049"/>
                    </a:ext>
                  </a:extLst>
                </a:gridCol>
                <a:gridCol w="2021305">
                  <a:extLst>
                    <a:ext uri="{9D8B030D-6E8A-4147-A177-3AD203B41FA5}">
                      <a16:colId xmlns:a16="http://schemas.microsoft.com/office/drawing/2014/main" val="2441968802"/>
                    </a:ext>
                  </a:extLst>
                </a:gridCol>
              </a:tblGrid>
              <a:tr h="53848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Measure Steward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Measure Name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Baseline Period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Performance Period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61401752"/>
                  </a:ext>
                </a:extLst>
              </a:tr>
              <a:tr h="634221">
                <a:tc>
                  <a:txBody>
                    <a:bodyPr/>
                    <a:lstStyle/>
                    <a:p>
                      <a:r>
                        <a:rPr lang="en-US" sz="900" dirty="0"/>
                        <a:t>NHSN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Catheter-Associated Urinary Tract Infection (CAUTI)</a:t>
                      </a:r>
                    </a:p>
                  </a:txBody>
                  <a:tcPr marL="68580" marR="68580" marT="34290" marB="34290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1/1/2017 – 12/31/2017</a:t>
                      </a:r>
                    </a:p>
                  </a:txBody>
                  <a:tcPr marL="68580" marR="68580" marT="34290" marB="34290"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1/1/2019 – 12/31/2019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5931736"/>
                  </a:ext>
                </a:extLst>
              </a:tr>
              <a:tr h="634221">
                <a:tc>
                  <a:txBody>
                    <a:bodyPr/>
                    <a:lstStyle/>
                    <a:p>
                      <a:r>
                        <a:rPr lang="en-US" sz="900" dirty="0"/>
                        <a:t>NHSN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u="none" strike="noStrike" dirty="0">
                          <a:effectLst/>
                        </a:rPr>
                        <a:t>Central Line-Associated Blood Stream Infection (CLABSI)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1484642"/>
                  </a:ext>
                </a:extLst>
              </a:tr>
              <a:tr h="634221">
                <a:tc>
                  <a:txBody>
                    <a:bodyPr/>
                    <a:lstStyle/>
                    <a:p>
                      <a:r>
                        <a:rPr lang="en-US" sz="900" dirty="0"/>
                        <a:t>NHSN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Surgical Site Infection (SSI; Colon and Abdominal Hysterectomy)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9223548"/>
                  </a:ext>
                </a:extLst>
              </a:tr>
              <a:tr h="436774">
                <a:tc>
                  <a:txBody>
                    <a:bodyPr/>
                    <a:lstStyle/>
                    <a:p>
                      <a:r>
                        <a:rPr lang="en-US" sz="900" dirty="0"/>
                        <a:t>NHSN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MRSA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6931827"/>
                  </a:ext>
                </a:extLst>
              </a:tr>
              <a:tr h="436774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+mn-lt"/>
                        </a:rPr>
                        <a:t>NHSN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C. Difficile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56449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EC5B20E-1C88-435A-A23F-76ED137DE2AD}"/>
              </a:ext>
            </a:extLst>
          </p:cNvPr>
          <p:cNvSpPr txBox="1"/>
          <p:nvPr/>
        </p:nvSpPr>
        <p:spPr>
          <a:xfrm>
            <a:off x="457197" y="4697817"/>
            <a:ext cx="5200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For more information on specific measures: </a:t>
            </a:r>
            <a:r>
              <a:rPr lang="en-US" sz="900" dirty="0" err="1">
                <a:hlinkClick r:id="rId4"/>
              </a:rPr>
              <a:t>QualityNet.Org</a:t>
            </a:r>
            <a:r>
              <a:rPr lang="en-US" sz="900" dirty="0">
                <a:hlinkClick r:id="rId4"/>
              </a:rPr>
              <a:t> Measure Specifications Manual</a:t>
            </a:r>
            <a:endParaRPr lang="en-US" sz="900" dirty="0"/>
          </a:p>
        </p:txBody>
      </p:sp>
      <p:pic>
        <p:nvPicPr>
          <p:cNvPr id="7" name="Audio 8">
            <a:hlinkClick r:id="" action="ppaction://media"/>
            <a:extLst>
              <a:ext uri="{FF2B5EF4-FFF2-40B4-BE49-F238E27FC236}">
                <a16:creationId xmlns:a16="http://schemas.microsoft.com/office/drawing/2014/main" id="{29A8BA62-0EDA-3236-6433-428B99171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397" y="4406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234C07-D37C-4305-AE06-FADF5183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2021 HRRP 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FE180-4063-45BB-8861-7E851E254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5528D6E-1909-44FC-81E9-45C003163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732637"/>
              </p:ext>
            </p:extLst>
          </p:nvPr>
        </p:nvGraphicFramePr>
        <p:xfrm>
          <a:off x="457200" y="1504950"/>
          <a:ext cx="8077200" cy="2971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209">
                  <a:extLst>
                    <a:ext uri="{9D8B030D-6E8A-4147-A177-3AD203B41FA5}">
                      <a16:colId xmlns:a16="http://schemas.microsoft.com/office/drawing/2014/main" val="3542944314"/>
                    </a:ext>
                  </a:extLst>
                </a:gridCol>
                <a:gridCol w="4840806">
                  <a:extLst>
                    <a:ext uri="{9D8B030D-6E8A-4147-A177-3AD203B41FA5}">
                      <a16:colId xmlns:a16="http://schemas.microsoft.com/office/drawing/2014/main" val="2047875842"/>
                    </a:ext>
                  </a:extLst>
                </a:gridCol>
                <a:gridCol w="2297185">
                  <a:extLst>
                    <a:ext uri="{9D8B030D-6E8A-4147-A177-3AD203B41FA5}">
                      <a16:colId xmlns:a16="http://schemas.microsoft.com/office/drawing/2014/main" val="2920259049"/>
                    </a:ext>
                  </a:extLst>
                </a:gridCol>
              </a:tblGrid>
              <a:tr h="47846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Measure Steward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30-day Risk Standardized Readmission Measures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Performance Period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61401752"/>
                  </a:ext>
                </a:extLst>
              </a:tr>
              <a:tr h="388088">
                <a:tc>
                  <a:txBody>
                    <a:bodyPr/>
                    <a:lstStyle/>
                    <a:p>
                      <a:r>
                        <a:rPr lang="en-US" sz="1100" dirty="0"/>
                        <a:t>CMS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Acute myocardial infarction (AMI)</a:t>
                      </a:r>
                    </a:p>
                  </a:txBody>
                  <a:tcPr marL="68580" marR="68580" marT="34290" marB="34290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7/1/2016 – 6/30/2019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5931736"/>
                  </a:ext>
                </a:extLst>
              </a:tr>
              <a:tr h="388088">
                <a:tc>
                  <a:txBody>
                    <a:bodyPr/>
                    <a:lstStyle/>
                    <a:p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Heart failure (HF)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1484642"/>
                  </a:ext>
                </a:extLst>
              </a:tr>
              <a:tr h="377456">
                <a:tc>
                  <a:txBody>
                    <a:bodyPr/>
                    <a:lstStyle/>
                    <a:p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Pneumonia (PNU)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9223548"/>
                  </a:ext>
                </a:extLst>
              </a:tr>
              <a:tr h="388088">
                <a:tc>
                  <a:txBody>
                    <a:bodyPr/>
                    <a:lstStyle/>
                    <a:p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Chronic obstructive pulmonary disease (COPD)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6931827"/>
                  </a:ext>
                </a:extLst>
              </a:tr>
              <a:tr h="563526">
                <a:tc>
                  <a:txBody>
                    <a:bodyPr/>
                    <a:lstStyle/>
                    <a:p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Elective primary total hip and/or total knee arthroplasty (THA/TKA)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5644950"/>
                  </a:ext>
                </a:extLst>
              </a:tr>
              <a:tr h="388088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CMS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Coronary Artery Bypass Graft (CABG)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918331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EC5B20E-1C88-435A-A23F-76ED137DE2AD}"/>
              </a:ext>
            </a:extLst>
          </p:cNvPr>
          <p:cNvSpPr txBox="1"/>
          <p:nvPr/>
        </p:nvSpPr>
        <p:spPr>
          <a:xfrm>
            <a:off x="457199" y="4589933"/>
            <a:ext cx="5200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For more information on specific measures: </a:t>
            </a:r>
            <a:r>
              <a:rPr lang="en-US" sz="900" dirty="0" err="1">
                <a:hlinkClick r:id="rId4"/>
              </a:rPr>
              <a:t>QualityNet.Org</a:t>
            </a:r>
            <a:r>
              <a:rPr lang="en-US" sz="900" dirty="0">
                <a:hlinkClick r:id="rId4"/>
              </a:rPr>
              <a:t> Measure Specifications Manual</a:t>
            </a:r>
            <a:endParaRPr lang="en-US" sz="9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8CB1BD-23CF-5446-B3C0-00FD9AD1B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000" y="4330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3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9C4004-44CA-4B49-9D22-6900D3BC296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 Measurement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4686300"/>
            <a:ext cx="42862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For more detail on this measure, visit </a:t>
            </a:r>
            <a:r>
              <a:rPr lang="en-US" sz="750" dirty="0">
                <a:hlinkClick r:id="rId5"/>
              </a:rPr>
              <a:t>QualityNet.org</a:t>
            </a:r>
            <a:endParaRPr lang="en-US" sz="750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CF83CB1A-DF7E-3146-93A9-4ECB2623445A}"/>
              </a:ext>
            </a:extLst>
          </p:cNvPr>
          <p:cNvSpPr txBox="1">
            <a:spLocks/>
          </p:cNvSpPr>
          <p:nvPr/>
        </p:nvSpPr>
        <p:spPr>
          <a:xfrm>
            <a:off x="457200" y="1886189"/>
            <a:ext cx="3931920" cy="479822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Arial" pitchFamily="34" charset="0"/>
              <a:buChar char="□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□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90000"/>
              <a:buFont typeface="Arial" pitchFamily="34" charset="0"/>
              <a:buChar char="□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□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100000"/>
              <a:buFont typeface="Arial" pitchFamily="34" charset="0"/>
              <a:buChar char="□"/>
              <a:defRPr sz="1400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Description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F4D1BE47-1CE8-AE41-9BF9-28F31E837AE5}"/>
              </a:ext>
            </a:extLst>
          </p:cNvPr>
          <p:cNvSpPr txBox="1">
            <a:spLocks/>
          </p:cNvSpPr>
          <p:nvPr/>
        </p:nvSpPr>
        <p:spPr>
          <a:xfrm>
            <a:off x="457200" y="2434590"/>
            <a:ext cx="3931920" cy="200406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Arial" pitchFamily="34" charset="0"/>
              <a:buChar char="□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□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90000"/>
              <a:buFont typeface="Arial" pitchFamily="34" charset="0"/>
              <a:buChar char="□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□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100000"/>
              <a:buFont typeface="Arial" pitchFamily="34" charset="0"/>
              <a:buChar char="□"/>
              <a:defRPr sz="1400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Measure of readmissions within 30 days of discharge for a heart failure hospitalization</a:t>
            </a:r>
          </a:p>
          <a:p>
            <a:r>
              <a:rPr lang="en-US" sz="1700" dirty="0"/>
              <a:t>Claims based measure evaluated over 3 years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A1E7C1E5-001E-5240-A0E1-392FC07F0648}"/>
              </a:ext>
            </a:extLst>
          </p:cNvPr>
          <p:cNvSpPr txBox="1">
            <a:spLocks/>
          </p:cNvSpPr>
          <p:nvPr/>
        </p:nvSpPr>
        <p:spPr>
          <a:xfrm>
            <a:off x="4754880" y="1885950"/>
            <a:ext cx="3931920" cy="479822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Arial" pitchFamily="34" charset="0"/>
              <a:buChar char="□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□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90000"/>
              <a:buFont typeface="Arial" pitchFamily="34" charset="0"/>
              <a:buChar char="□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□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100000"/>
              <a:buFont typeface="Arial" pitchFamily="34" charset="0"/>
              <a:buChar char="□"/>
              <a:defRPr sz="1400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Population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1EDEE799-E40F-B943-B1CE-794B18EEA180}"/>
              </a:ext>
            </a:extLst>
          </p:cNvPr>
          <p:cNvSpPr txBox="1">
            <a:spLocks/>
          </p:cNvSpPr>
          <p:nvPr/>
        </p:nvSpPr>
        <p:spPr>
          <a:xfrm>
            <a:off x="4754880" y="2434590"/>
            <a:ext cx="3931920" cy="200406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Arial" pitchFamily="34" charset="0"/>
              <a:buChar char="□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□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90000"/>
              <a:buFont typeface="Arial" pitchFamily="34" charset="0"/>
              <a:buChar char="□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□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100000"/>
              <a:buFont typeface="Arial" pitchFamily="34" charset="0"/>
              <a:buChar char="□"/>
              <a:defRPr sz="1400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>
                <a:latin typeface="Arial" charset="0"/>
                <a:ea typeface="Arial" charset="0"/>
                <a:cs typeface="Arial" charset="0"/>
              </a:rPr>
              <a:t>Inpatients age 65 and older</a:t>
            </a:r>
          </a:p>
          <a:p>
            <a:r>
              <a:rPr lang="en-US" sz="1700">
                <a:latin typeface="Arial" charset="0"/>
                <a:ea typeface="Arial" charset="0"/>
                <a:cs typeface="Arial" charset="0"/>
              </a:rPr>
              <a:t>Enrolled in Medicare fee-for-service Part A for 12 months prior to the date of admission and during admission</a:t>
            </a:r>
          </a:p>
          <a:p>
            <a:r>
              <a:rPr lang="en-US" sz="1700">
                <a:latin typeface="Arial" charset="0"/>
                <a:ea typeface="Arial" charset="0"/>
                <a:cs typeface="Arial" charset="0"/>
              </a:rPr>
              <a:t>Had a hospital admission with a principal discharge diagnosis code for heart failure</a:t>
            </a:r>
            <a:endParaRPr lang="en-US" sz="1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0CFCB9-4581-8746-9D20-5DC072072B3A}"/>
              </a:ext>
            </a:extLst>
          </p:cNvPr>
          <p:cNvSpPr txBox="1"/>
          <p:nvPr/>
        </p:nvSpPr>
        <p:spPr>
          <a:xfrm>
            <a:off x="457196" y="1087219"/>
            <a:ext cx="8229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Hospital 30-day, all-cause, unplanned, risk-standardized readmission rate following heart failure hospitalization 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A15BF4-9BA3-CF4E-8B24-9B097E4B7E79}"/>
              </a:ext>
            </a:extLst>
          </p:cNvPr>
          <p:cNvCxnSpPr/>
          <p:nvPr/>
        </p:nvCxnSpPr>
        <p:spPr>
          <a:xfrm>
            <a:off x="4572000" y="1885950"/>
            <a:ext cx="0" cy="25146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6">
            <a:hlinkClick r:id="" action="ppaction://media"/>
            <a:extLst>
              <a:ext uri="{FF2B5EF4-FFF2-40B4-BE49-F238E27FC236}">
                <a16:creationId xmlns:a16="http://schemas.microsoft.com/office/drawing/2014/main" id="{299FC777-B102-B548-89F0-E4F8CC65F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5749" y="43597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6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5576212"/>
              </p:ext>
            </p:extLst>
          </p:nvPr>
        </p:nvGraphicFramePr>
        <p:xfrm>
          <a:off x="457200" y="1504950"/>
          <a:ext cx="8229600" cy="331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to impacting a claims measure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9C4004-44CA-4B49-9D22-6900D3BC296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65983293"/>
              </p:ext>
            </p:extLst>
          </p:nvPr>
        </p:nvGraphicFramePr>
        <p:xfrm>
          <a:off x="609601" y="723900"/>
          <a:ext cx="8077200" cy="344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7414FC5-C111-9549-BAEF-7F7963DBF267}"/>
              </a:ext>
            </a:extLst>
          </p:cNvPr>
          <p:cNvSpPr txBox="1">
            <a:spLocks/>
          </p:cNvSpPr>
          <p:nvPr/>
        </p:nvSpPr>
        <p:spPr>
          <a:xfrm>
            <a:off x="457199" y="3505200"/>
            <a:ext cx="8229600" cy="1333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Arial" pitchFamily="34" charset="0"/>
              <a:buChar char="□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□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90000"/>
              <a:buFont typeface="Arial" pitchFamily="34" charset="0"/>
              <a:buChar char="□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□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100000"/>
              <a:buFont typeface="Arial" pitchFamily="34" charset="0"/>
              <a:buChar char="□"/>
              <a:defRPr sz="1400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Identifying patients that are readmitted to another hospital</a:t>
            </a:r>
          </a:p>
          <a:p>
            <a:pPr>
              <a:lnSpc>
                <a:spcPct val="120000"/>
              </a:lnSpc>
            </a:pPr>
            <a:r>
              <a:rPr lang="en-US" dirty="0"/>
              <a:t>Claims workflow </a:t>
            </a:r>
          </a:p>
          <a:p>
            <a:pPr>
              <a:lnSpc>
                <a:spcPct val="120000"/>
              </a:lnSpc>
            </a:pPr>
            <a:r>
              <a:rPr lang="en-US" dirty="0"/>
              <a:t>Replicability of the measure algorithms</a:t>
            </a:r>
          </a:p>
          <a:p>
            <a:pPr>
              <a:lnSpc>
                <a:spcPct val="120000"/>
              </a:lnSpc>
            </a:pPr>
            <a:r>
              <a:rPr lang="en-US" dirty="0"/>
              <a:t>Ability to impact results over a 3-year period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BF59809-D8EB-7E0D-479D-F27A38F35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64358" y="4235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9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0235554"/>
              </p:ext>
            </p:extLst>
          </p:nvPr>
        </p:nvGraphicFramePr>
        <p:xfrm>
          <a:off x="457200" y="1543050"/>
          <a:ext cx="8229600" cy="331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Strategies for impacting claims measures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9C4004-44CA-4B49-9D22-6900D3BC296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650E84C-03E3-3B40-98C2-5B48B656B9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5940554"/>
              </p:ext>
            </p:extLst>
          </p:nvPr>
        </p:nvGraphicFramePr>
        <p:xfrm>
          <a:off x="609601" y="723900"/>
          <a:ext cx="8077200" cy="344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9F06518-02E0-154D-919E-3A221CBA0B82}"/>
              </a:ext>
            </a:extLst>
          </p:cNvPr>
          <p:cNvSpPr txBox="1">
            <a:spLocks/>
          </p:cNvSpPr>
          <p:nvPr/>
        </p:nvSpPr>
        <p:spPr>
          <a:xfrm>
            <a:off x="457199" y="3505200"/>
            <a:ext cx="8229600" cy="1333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Arial" pitchFamily="34" charset="0"/>
              <a:buChar char="□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□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90000"/>
              <a:buFont typeface="Arial" pitchFamily="34" charset="0"/>
              <a:buChar char="□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□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100000"/>
              <a:buFont typeface="Arial" pitchFamily="34" charset="0"/>
              <a:buChar char="□"/>
              <a:defRPr sz="1400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Work with an interdisciplinary team that includes those working in the claims generation process</a:t>
            </a:r>
          </a:p>
          <a:p>
            <a:pPr>
              <a:lnSpc>
                <a:spcPct val="120000"/>
              </a:lnSpc>
            </a:pPr>
            <a:r>
              <a:rPr lang="en-US" dirty="0"/>
              <a:t>Ensure accurate and thorough documentation </a:t>
            </a:r>
          </a:p>
          <a:p>
            <a:pPr>
              <a:lnSpc>
                <a:spcPct val="120000"/>
              </a:lnSpc>
            </a:pPr>
            <a:r>
              <a:rPr lang="en-US" dirty="0"/>
              <a:t>Identify a proxy measure or part of the measure that can be affected</a:t>
            </a:r>
          </a:p>
        </p:txBody>
      </p:sp>
      <p:pic>
        <p:nvPicPr>
          <p:cNvPr id="9" name="Audio 6">
            <a:hlinkClick r:id="" action="ppaction://media"/>
            <a:extLst>
              <a:ext uri="{FF2B5EF4-FFF2-40B4-BE49-F238E27FC236}">
                <a16:creationId xmlns:a16="http://schemas.microsoft.com/office/drawing/2014/main" id="{90B89761-25B1-0DC7-FCBC-08BC2903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80399" y="44035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3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25A6CB7-F958-4568-B55D-B2D40174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AF9C4004-44CA-4B49-9D22-6900D3BC2960}" type="slidenum">
              <a:rPr lang="en-US" smtClean="0"/>
              <a:pPr algn="ctr">
                <a:defRPr/>
              </a:pPr>
              <a:t>2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6179DE-C5CA-2B4E-858C-9AAA29F0E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This presentation is an introduction to (or refresher of) the ACA quality–based payment programs under the IPPS:</a:t>
            </a:r>
          </a:p>
          <a:p>
            <a:pPr lvl="1"/>
            <a:r>
              <a:rPr lang="en-US" dirty="0"/>
              <a:t>Hospital-Acquired Conditions (HAC) Reduction Program</a:t>
            </a:r>
          </a:p>
          <a:p>
            <a:pPr lvl="1"/>
            <a:r>
              <a:rPr lang="en-US" dirty="0"/>
              <a:t>Hospital Value-Based Purchasing (VBP) Program</a:t>
            </a:r>
          </a:p>
          <a:p>
            <a:pPr lvl="1"/>
            <a:r>
              <a:rPr lang="en-US" dirty="0"/>
              <a:t>Hospital Readmissions Reduction Program (HRRP)</a:t>
            </a:r>
          </a:p>
          <a:p>
            <a:pPr lvl="0"/>
            <a:r>
              <a:rPr lang="en-US" dirty="0"/>
              <a:t>It will cover both </a:t>
            </a:r>
            <a:r>
              <a:rPr lang="en-US" b="1" dirty="0"/>
              <a:t>quality</a:t>
            </a:r>
            <a:r>
              <a:rPr lang="en-US" dirty="0"/>
              <a:t> and </a:t>
            </a:r>
            <a:r>
              <a:rPr lang="en-US" b="1" dirty="0"/>
              <a:t>finance</a:t>
            </a:r>
            <a:r>
              <a:rPr lang="en-US" dirty="0"/>
              <a:t> concepts and the link between the two</a:t>
            </a:r>
          </a:p>
          <a:p>
            <a:pPr lvl="0"/>
            <a:r>
              <a:rPr lang="en-US" dirty="0"/>
              <a:t>Note: Due to the COVID-19 PHE there were no payment adjustments through the </a:t>
            </a:r>
            <a:r>
              <a:rPr lang="en-US"/>
              <a:t>VBP program in 2022 and 2023 </a:t>
            </a:r>
            <a:r>
              <a:rPr lang="en-US" dirty="0"/>
              <a:t>and HAC program in 2023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6CA44E9-2DEE-7201-46EF-59F432BF7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43116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3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543050"/>
          <a:ext cx="8229600" cy="331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are hospitals evaluated in quality based payment programs?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9C4004-44CA-4B49-9D22-6900D3BC296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Audio 2">
            <a:hlinkClick r:id="" action="ppaction://media"/>
            <a:extLst>
              <a:ext uri="{FF2B5EF4-FFF2-40B4-BE49-F238E27FC236}">
                <a16:creationId xmlns:a16="http://schemas.microsoft.com/office/drawing/2014/main" id="{F268AE8A-5978-AC34-213F-94149C2DE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0400" y="4304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CMS tie quality to payment?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9C4004-44CA-4B49-9D22-6900D3BC296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185B220-A77B-47EA-AFFB-E4314C6446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0783917"/>
              </p:ext>
            </p:extLst>
          </p:nvPr>
        </p:nvGraphicFramePr>
        <p:xfrm>
          <a:off x="838200" y="1428750"/>
          <a:ext cx="77724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A4B8DD-FC43-462D-BC4C-149C01A165E7}"/>
              </a:ext>
            </a:extLst>
          </p:cNvPr>
          <p:cNvSpPr txBox="1"/>
          <p:nvPr/>
        </p:nvSpPr>
        <p:spPr>
          <a:xfrm>
            <a:off x="7086600" y="3016292"/>
            <a:ext cx="10858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C00000"/>
                </a:solidFill>
              </a:rPr>
              <a:t>(HRRP/HAC)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58F904-5D56-4AF3-B732-28D6508ECBA9}"/>
              </a:ext>
            </a:extLst>
          </p:cNvPr>
          <p:cNvSpPr txBox="1"/>
          <p:nvPr/>
        </p:nvSpPr>
        <p:spPr>
          <a:xfrm>
            <a:off x="7772400" y="4019550"/>
            <a:ext cx="571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C00000"/>
                </a:solidFill>
              </a:rPr>
              <a:t>(VBP)</a:t>
            </a:r>
          </a:p>
        </p:txBody>
      </p:sp>
      <p:pic>
        <p:nvPicPr>
          <p:cNvPr id="7" name="Audio 2">
            <a:hlinkClick r:id="" action="ppaction://media"/>
            <a:extLst>
              <a:ext uri="{FF2B5EF4-FFF2-40B4-BE49-F238E27FC236}">
                <a16:creationId xmlns:a16="http://schemas.microsoft.com/office/drawing/2014/main" id="{C6C1D019-2370-34CE-BEC1-CCE67D62F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50" y="4330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FY 2021 HAC Reduction Program Scoring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266178703"/>
              </p:ext>
            </p:extLst>
          </p:nvPr>
        </p:nvGraphicFramePr>
        <p:xfrm>
          <a:off x="2969434" y="2632639"/>
          <a:ext cx="2212166" cy="1687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581025" y="2796963"/>
            <a:ext cx="1688111" cy="303259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/>
              <a:t>CLABSI SIR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1025" y="3198245"/>
            <a:ext cx="1688111" cy="30325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/>
              <a:t>CAUTI SIR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1025" y="3599528"/>
            <a:ext cx="1688111" cy="30325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/>
              <a:t>SSI SIR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025" y="4000810"/>
            <a:ext cx="1688111" cy="30325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/>
              <a:t>MRSA SIR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81025" y="4402091"/>
            <a:ext cx="1688111" cy="30325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 err="1"/>
              <a:t>C.diff</a:t>
            </a:r>
            <a:r>
              <a:rPr lang="en-US" sz="788" dirty="0"/>
              <a:t> SIR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81025" y="2395680"/>
            <a:ext cx="1688111" cy="30325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/>
              <a:t>PSI 90 Composite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2403370" y="2717152"/>
            <a:ext cx="782425" cy="5775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2496002" y="3615822"/>
            <a:ext cx="677137" cy="8334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0873" y="1581150"/>
            <a:ext cx="1677633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Winsorize the measures and calculate z-scores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64808" y="1581150"/>
            <a:ext cx="1801683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200" dirty="0"/>
              <a:t>The </a:t>
            </a:r>
            <a:r>
              <a:rPr lang="en-US" sz="1200" b="1" dirty="0"/>
              <a:t>Total HAC Score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is the average of the </a:t>
            </a:r>
          </a:p>
          <a:p>
            <a:pPr algn="ctr"/>
            <a:r>
              <a:rPr lang="en-US" sz="1200" dirty="0"/>
              <a:t>z- scores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38D6D-FA3A-4C68-84EF-8F656D65B629}"/>
              </a:ext>
            </a:extLst>
          </p:cNvPr>
          <p:cNvSpPr txBox="1"/>
          <p:nvPr/>
        </p:nvSpPr>
        <p:spPr>
          <a:xfrm>
            <a:off x="5086350" y="3029150"/>
            <a:ext cx="74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Total HAC Score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4B7E2D35-7E4A-204D-9759-6943919EE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228600"/>
            <a:ext cx="457199" cy="1047750"/>
          </a:xfrm>
        </p:spPr>
        <p:txBody>
          <a:bodyPr/>
          <a:lstStyle/>
          <a:p>
            <a:pPr>
              <a:defRPr/>
            </a:pPr>
            <a:fld id="{AF9C4004-44CA-4B49-9D22-6900D3BC296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CC7168F2-5088-8747-8310-41B28FE8C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1581150"/>
            <a:ext cx="3152775" cy="3314700"/>
          </a:xfrm>
          <a:solidFill>
            <a:schemeClr val="accent2">
              <a:lumMod val="40000"/>
              <a:lumOff val="60000"/>
            </a:schemeClr>
          </a:solidFill>
          <a:ln w="12700">
            <a:noFill/>
          </a:ln>
        </p:spPr>
        <p:txBody>
          <a:bodyPr lIns="137160" tIns="137160" rIns="137160" bIns="91440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Winsorization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Reduces the impact of outliers on averages by setting their value to the 95th percentile</a:t>
            </a:r>
          </a:p>
          <a:p>
            <a:pPr>
              <a:lnSpc>
                <a:spcPct val="120000"/>
              </a:lnSpc>
            </a:pPr>
            <a:r>
              <a:rPr lang="en-US" b="1" dirty="0"/>
              <a:t>Z-scores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Standardizes measures where: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0 is the national average,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1 is 1 standard deviation above the national average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-1 is 1 standard deviation below the national average</a:t>
            </a:r>
          </a:p>
          <a:p>
            <a:pPr lvl="1">
              <a:lnSpc>
                <a:spcPct val="120000"/>
              </a:lnSpc>
            </a:pPr>
            <a:r>
              <a:rPr lang="en-US" i="1" dirty="0"/>
              <a:t>Lower is better</a:t>
            </a:r>
          </a:p>
        </p:txBody>
      </p:sp>
      <p:pic>
        <p:nvPicPr>
          <p:cNvPr id="17" name="Audio 13">
            <a:hlinkClick r:id="" action="ppaction://media"/>
            <a:extLst>
              <a:ext uri="{FF2B5EF4-FFF2-40B4-BE49-F238E27FC236}">
                <a16:creationId xmlns:a16="http://schemas.microsoft.com/office/drawing/2014/main" id="{171736EF-4C57-5EA5-C217-0BBB316AB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3884" y="4298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4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91ACA8-3895-41A7-9353-6561546E49D2}"/>
              </a:ext>
            </a:extLst>
          </p:cNvPr>
          <p:cNvCxnSpPr>
            <a:cxnSpLocks/>
          </p:cNvCxnSpPr>
          <p:nvPr/>
        </p:nvCxnSpPr>
        <p:spPr>
          <a:xfrm flipH="1" flipV="1">
            <a:off x="7339523" y="1537367"/>
            <a:ext cx="7870" cy="1689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>
              <a:defRPr/>
            </a:pPr>
            <a:fld id="{AF9C4004-44CA-4B49-9D22-6900D3BC2960}" type="slidenum">
              <a:rPr lang="en-US">
                <a:solidFill>
                  <a:srgbClr val="FFFFFF"/>
                </a:solidFill>
                <a:latin typeface="Arial"/>
              </a:rPr>
              <a:pPr defTabSz="685800">
                <a:defRPr/>
              </a:pPr>
              <a:t>23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FY 2021 HAC Reduction Program Example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86449" y="1479865"/>
            <a:ext cx="120015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262626"/>
                </a:solidFill>
                <a:latin typeface="Arial"/>
              </a:rPr>
              <a:t>1</a:t>
            </a:r>
            <a:r>
              <a:rPr lang="en-US" sz="1350" baseline="30000" dirty="0">
                <a:solidFill>
                  <a:srgbClr val="262626"/>
                </a:solidFill>
                <a:latin typeface="Arial"/>
              </a:rPr>
              <a:t>st</a:t>
            </a:r>
            <a:r>
              <a:rPr lang="en-US" sz="1350" dirty="0">
                <a:solidFill>
                  <a:srgbClr val="262626"/>
                </a:solidFill>
                <a:latin typeface="Arial"/>
              </a:rPr>
              <a:t> </a:t>
            </a:r>
          </a:p>
          <a:p>
            <a:pPr defTabSz="685800"/>
            <a:r>
              <a:rPr lang="en-US" sz="1350" dirty="0">
                <a:solidFill>
                  <a:srgbClr val="262626"/>
                </a:solidFill>
                <a:latin typeface="Arial"/>
              </a:rPr>
              <a:t>2</a:t>
            </a:r>
            <a:r>
              <a:rPr lang="en-US" sz="1350" baseline="30000" dirty="0">
                <a:solidFill>
                  <a:srgbClr val="262626"/>
                </a:solidFill>
                <a:latin typeface="Arial"/>
              </a:rPr>
              <a:t>nd</a:t>
            </a:r>
            <a:endParaRPr lang="en-US" sz="1350" dirty="0">
              <a:solidFill>
                <a:srgbClr val="262626"/>
              </a:solidFill>
              <a:latin typeface="Arial"/>
            </a:endParaRPr>
          </a:p>
          <a:p>
            <a:pPr defTabSz="685800"/>
            <a:r>
              <a:rPr lang="en-US" sz="1350" dirty="0">
                <a:solidFill>
                  <a:srgbClr val="262626"/>
                </a:solidFill>
                <a:latin typeface="Arial"/>
              </a:rPr>
              <a:t>3</a:t>
            </a:r>
            <a:r>
              <a:rPr lang="en-US" sz="1350" baseline="30000" dirty="0">
                <a:solidFill>
                  <a:srgbClr val="262626"/>
                </a:solidFill>
                <a:latin typeface="Arial"/>
              </a:rPr>
              <a:t>rd</a:t>
            </a:r>
            <a:endParaRPr lang="en-US" sz="1350" dirty="0">
              <a:solidFill>
                <a:srgbClr val="262626"/>
              </a:solidFill>
              <a:latin typeface="Arial"/>
            </a:endParaRPr>
          </a:p>
          <a:p>
            <a:pPr defTabSz="685800"/>
            <a:r>
              <a:rPr lang="en-US" sz="1350" dirty="0">
                <a:solidFill>
                  <a:srgbClr val="262626"/>
                </a:solidFill>
                <a:latin typeface="Arial"/>
              </a:rPr>
              <a:t>…</a:t>
            </a:r>
          </a:p>
          <a:p>
            <a:pPr defTabSz="685800"/>
            <a:r>
              <a:rPr lang="en-US" sz="1350" dirty="0">
                <a:solidFill>
                  <a:srgbClr val="262626"/>
                </a:solidFill>
                <a:latin typeface="Arial"/>
              </a:rPr>
              <a:t>…</a:t>
            </a:r>
          </a:p>
          <a:p>
            <a:pPr defTabSz="685800"/>
            <a:r>
              <a:rPr lang="en-US" sz="1350" dirty="0">
                <a:solidFill>
                  <a:srgbClr val="262626"/>
                </a:solidFill>
                <a:latin typeface="Arial"/>
              </a:rPr>
              <a:t>…</a:t>
            </a:r>
          </a:p>
          <a:p>
            <a:pPr defTabSz="685800"/>
            <a:r>
              <a:rPr lang="en-US" sz="1350" dirty="0">
                <a:solidFill>
                  <a:srgbClr val="262626"/>
                </a:solidFill>
                <a:latin typeface="Arial"/>
              </a:rPr>
              <a:t>…</a:t>
            </a:r>
          </a:p>
          <a:p>
            <a:pPr defTabSz="685800"/>
            <a:r>
              <a:rPr lang="en-US" sz="1350" dirty="0">
                <a:solidFill>
                  <a:srgbClr val="262626"/>
                </a:solidFill>
                <a:latin typeface="Arial"/>
              </a:rPr>
              <a:t>…</a:t>
            </a:r>
          </a:p>
          <a:p>
            <a:pPr defTabSz="685800"/>
            <a:r>
              <a:rPr lang="en-US" sz="1350" dirty="0">
                <a:solidFill>
                  <a:srgbClr val="262626"/>
                </a:solidFill>
                <a:latin typeface="Arial"/>
              </a:rPr>
              <a:t>…</a:t>
            </a:r>
          </a:p>
          <a:p>
            <a:pPr defTabSz="685800"/>
            <a:r>
              <a:rPr lang="en-US" sz="1350" dirty="0">
                <a:solidFill>
                  <a:srgbClr val="262626"/>
                </a:solidFill>
                <a:latin typeface="Arial"/>
              </a:rPr>
              <a:t>…</a:t>
            </a:r>
          </a:p>
          <a:p>
            <a:pPr defTabSz="685800"/>
            <a:r>
              <a:rPr lang="en-US" sz="1350" dirty="0">
                <a:solidFill>
                  <a:srgbClr val="262626"/>
                </a:solidFill>
                <a:latin typeface="Arial"/>
              </a:rPr>
              <a:t>…</a:t>
            </a:r>
          </a:p>
          <a:p>
            <a:pPr defTabSz="685800"/>
            <a:r>
              <a:rPr lang="en-US" sz="1350" dirty="0">
                <a:solidFill>
                  <a:srgbClr val="262626"/>
                </a:solidFill>
                <a:latin typeface="Arial"/>
              </a:rPr>
              <a:t>…</a:t>
            </a:r>
          </a:p>
          <a:p>
            <a:pPr defTabSz="685800"/>
            <a:endParaRPr lang="en-US" sz="1350" dirty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21" name="Left Brace 20"/>
          <p:cNvSpPr/>
          <p:nvPr/>
        </p:nvSpPr>
        <p:spPr>
          <a:xfrm>
            <a:off x="5575742" y="1418760"/>
            <a:ext cx="285750" cy="1885950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262626"/>
              </a:solidFill>
              <a:latin typeface="Arial"/>
            </a:endParaRPr>
          </a:p>
        </p:txBody>
      </p:sp>
      <p:sp>
        <p:nvSpPr>
          <p:cNvPr id="22" name="Left Brace 21"/>
          <p:cNvSpPr/>
          <p:nvPr/>
        </p:nvSpPr>
        <p:spPr>
          <a:xfrm>
            <a:off x="5586232" y="3471785"/>
            <a:ext cx="347398" cy="1071923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262626"/>
              </a:solidFill>
              <a:latin typeface="Arial"/>
            </a:endParaRPr>
          </a:p>
        </p:txBody>
      </p:sp>
      <p:cxnSp>
        <p:nvCxnSpPr>
          <p:cNvPr id="24" name="Straight Connector 23"/>
          <p:cNvCxnSpPr>
            <a:cxnSpLocks/>
            <a:endCxn id="3" idx="1"/>
          </p:cNvCxnSpPr>
          <p:nvPr/>
        </p:nvCxnSpPr>
        <p:spPr>
          <a:xfrm>
            <a:off x="5369311" y="3365815"/>
            <a:ext cx="1970212" cy="6160"/>
          </a:xfrm>
          <a:prstGeom prst="line">
            <a:avLst/>
          </a:prstGeom>
          <a:ln w="317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404292" y="1418760"/>
            <a:ext cx="0" cy="1885950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18442" y="1986370"/>
            <a:ext cx="105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b="1" dirty="0">
                <a:solidFill>
                  <a:srgbClr val="262626"/>
                </a:solidFill>
                <a:latin typeface="Arial"/>
              </a:rPr>
              <a:t>No penalty</a:t>
            </a:r>
            <a:r>
              <a:rPr lang="en-US" sz="1200" dirty="0">
                <a:solidFill>
                  <a:srgbClr val="262626"/>
                </a:solidFill>
                <a:latin typeface="Arial"/>
              </a:rPr>
              <a:t> for 75% of hospitals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404292" y="3392498"/>
            <a:ext cx="0" cy="1299065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69722" y="354719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b="1" dirty="0">
                <a:solidFill>
                  <a:srgbClr val="262626"/>
                </a:solidFill>
                <a:latin typeface="Arial"/>
              </a:rPr>
              <a:t>Penalty</a:t>
            </a:r>
            <a:r>
              <a:rPr lang="en-US" sz="1200" dirty="0">
                <a:solidFill>
                  <a:srgbClr val="262626"/>
                </a:solidFill>
                <a:latin typeface="Arial"/>
              </a:rPr>
              <a:t> for 25% of hospitals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10853" y="3187308"/>
            <a:ext cx="164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dirty="0">
                <a:solidFill>
                  <a:srgbClr val="262626"/>
                </a:solidFill>
                <a:latin typeface="Arial"/>
              </a:rPr>
              <a:t>Total HAC Scores are ranked for hospitals across the country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A39AC5-67D5-46DF-B614-2DE2DA4F8569}"/>
              </a:ext>
            </a:extLst>
          </p:cNvPr>
          <p:cNvSpPr txBox="1"/>
          <p:nvPr/>
        </p:nvSpPr>
        <p:spPr>
          <a:xfrm>
            <a:off x="7339523" y="3233475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C00000"/>
                </a:solidFill>
                <a:latin typeface="Arial"/>
              </a:rPr>
              <a:t>0.3383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9F3F28-A713-456A-9B55-36B28C5E1480}"/>
              </a:ext>
            </a:extLst>
          </p:cNvPr>
          <p:cNvSpPr txBox="1"/>
          <p:nvPr/>
        </p:nvSpPr>
        <p:spPr>
          <a:xfrm>
            <a:off x="7074217" y="1209092"/>
            <a:ext cx="1175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262626"/>
                </a:solidFill>
                <a:latin typeface="Arial"/>
              </a:rPr>
              <a:t>Min: -1.946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DC293C-C0F1-4DC9-BF71-76D44FADBE13}"/>
              </a:ext>
            </a:extLst>
          </p:cNvPr>
          <p:cNvSpPr txBox="1"/>
          <p:nvPr/>
        </p:nvSpPr>
        <p:spPr>
          <a:xfrm>
            <a:off x="7086600" y="4548898"/>
            <a:ext cx="1175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262626"/>
                </a:solidFill>
                <a:latin typeface="Arial"/>
              </a:rPr>
              <a:t>Max: 2.1969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ED8193-80C0-47B8-841C-6B01BD51E052}"/>
              </a:ext>
            </a:extLst>
          </p:cNvPr>
          <p:cNvSpPr txBox="1"/>
          <p:nvPr/>
        </p:nvSpPr>
        <p:spPr>
          <a:xfrm>
            <a:off x="7340096" y="2286414"/>
            <a:ext cx="10858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srgbClr val="262626"/>
                </a:solidFill>
                <a:latin typeface="Arial"/>
              </a:rPr>
              <a:t>2,384 hospitals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2F0F3E-703B-483C-A978-E54926171A0B}"/>
              </a:ext>
            </a:extLst>
          </p:cNvPr>
          <p:cNvSpPr txBox="1"/>
          <p:nvPr/>
        </p:nvSpPr>
        <p:spPr>
          <a:xfrm>
            <a:off x="7343783" y="3646251"/>
            <a:ext cx="10858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srgbClr val="262626"/>
                </a:solidFill>
                <a:latin typeface="Arial"/>
              </a:rPr>
              <a:t>774 hospitals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1DC727-913C-4AA1-B05D-7A7297362E7F}"/>
              </a:ext>
            </a:extLst>
          </p:cNvPr>
          <p:cNvCxnSpPr>
            <a:cxnSpLocks/>
          </p:cNvCxnSpPr>
          <p:nvPr/>
        </p:nvCxnSpPr>
        <p:spPr>
          <a:xfrm>
            <a:off x="7343782" y="3471786"/>
            <a:ext cx="3610" cy="1025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FBEE5A9-7DD2-466B-8941-F99F3754361F}"/>
              </a:ext>
            </a:extLst>
          </p:cNvPr>
          <p:cNvSpPr txBox="1"/>
          <p:nvPr/>
        </p:nvSpPr>
        <p:spPr>
          <a:xfrm>
            <a:off x="1064285" y="3949771"/>
            <a:ext cx="1890986" cy="73866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050" b="1" dirty="0">
                <a:solidFill>
                  <a:srgbClr val="262626"/>
                </a:solidFill>
                <a:latin typeface="Arial"/>
              </a:rPr>
              <a:t>Since the ranking is relative, changes in some hospitals’ scores can disrupt other hospitals</a:t>
            </a:r>
          </a:p>
        </p:txBody>
      </p: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75F9088E-B5F7-466B-A82F-459B460A70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6936206"/>
              </p:ext>
            </p:extLst>
          </p:nvPr>
        </p:nvGraphicFramePr>
        <p:xfrm>
          <a:off x="496249" y="1092765"/>
          <a:ext cx="2850207" cy="2129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59F003CE-8E25-48F1-8CA2-FD12BE8C5A1C}"/>
              </a:ext>
            </a:extLst>
          </p:cNvPr>
          <p:cNvSpPr txBox="1"/>
          <p:nvPr/>
        </p:nvSpPr>
        <p:spPr>
          <a:xfrm>
            <a:off x="1080857" y="2019034"/>
            <a:ext cx="1680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b="1" dirty="0">
                <a:solidFill>
                  <a:srgbClr val="FFFFFF"/>
                </a:solidFill>
                <a:latin typeface="Arial"/>
              </a:rPr>
              <a:t>Total HAC Score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DBB6247-7E19-234D-9A21-002AF6498F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3642" y="43485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61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39"/>
    </mc:Choice>
    <mc:Fallback xmlns="">
      <p:transition spd="slow" advTm="78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23" grpId="0"/>
      <p:bldP spid="25" grpId="0"/>
      <p:bldP spid="31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6E28A3-5257-4C71-B64F-1961D997B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 Financial Impacts </a:t>
            </a:r>
            <a:br>
              <a:rPr lang="en-US" dirty="0"/>
            </a:br>
            <a:r>
              <a:rPr lang="en-US" sz="1800" dirty="0"/>
              <a:t>(based on FY 2021 payments &amp; HAC penalty scores)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5B78B-7475-4685-A0CC-FDF2FF57E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28820-F46A-462F-8A72-9592934A76BE}"/>
              </a:ext>
            </a:extLst>
          </p:cNvPr>
          <p:cNvSpPr/>
          <p:nvPr/>
        </p:nvSpPr>
        <p:spPr>
          <a:xfrm>
            <a:off x="0" y="1327234"/>
            <a:ext cx="9144000" cy="253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050" dirty="0"/>
              <a:t>1% penalty on </a:t>
            </a:r>
            <a:r>
              <a:rPr lang="en-US" sz="1050" b="1" i="1" dirty="0"/>
              <a:t>total IPPS payments</a:t>
            </a:r>
            <a:r>
              <a:rPr lang="en-US" sz="1050" i="1" dirty="0"/>
              <a:t> </a:t>
            </a:r>
            <a:r>
              <a:rPr lang="en-US" sz="1050" dirty="0"/>
              <a:t>for hospitals performing in the bottom quartile nationwide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BE3739-5917-429C-AA15-7C315E1ECED8}"/>
              </a:ext>
            </a:extLst>
          </p:cNvPr>
          <p:cNvSpPr txBox="1"/>
          <p:nvPr/>
        </p:nvSpPr>
        <p:spPr>
          <a:xfrm>
            <a:off x="1380687" y="4816796"/>
            <a:ext cx="61722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/>
              <a:t>Estimates are based on FY 2021 Medicare FFS payment rates, case counts and case-mix indices.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8C1E53-1B5C-4C63-9A4B-8257856EF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764030"/>
            <a:ext cx="6342774" cy="278892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128090-3520-4D66-AE12-51850C24D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780933"/>
              </p:ext>
            </p:extLst>
          </p:nvPr>
        </p:nvGraphicFramePr>
        <p:xfrm>
          <a:off x="2723712" y="4220951"/>
          <a:ext cx="3486150" cy="421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30">
                  <a:extLst>
                    <a:ext uri="{9D8B030D-6E8A-4147-A177-3AD203B41FA5}">
                      <a16:colId xmlns:a16="http://schemas.microsoft.com/office/drawing/2014/main" val="1402345218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1579818363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3065428107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1500820107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897020594"/>
                    </a:ext>
                  </a:extLst>
                </a:gridCol>
              </a:tblGrid>
              <a:tr h="21059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$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NY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NJ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CT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RI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36784881"/>
                  </a:ext>
                </a:extLst>
              </a:tr>
              <a:tr h="210591"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Penalty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44.5m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12.5m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7.4m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2.2m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318138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D44A07A-8CA4-CE4B-9D7F-9613C33FFD57}"/>
              </a:ext>
            </a:extLst>
          </p:cNvPr>
          <p:cNvSpPr txBox="1"/>
          <p:nvPr/>
        </p:nvSpPr>
        <p:spPr>
          <a:xfrm>
            <a:off x="8395855" y="2147455"/>
            <a:ext cx="0" cy="0"/>
          </a:xfrm>
          <a:prstGeom prst="rect">
            <a:avLst/>
          </a:prstGeom>
          <a:solidFill>
            <a:schemeClr val="bg2"/>
          </a:solidFill>
        </p:spPr>
        <p:txBody>
          <a:bodyPr vert="horz" wrap="none" lIns="182880" tIns="45720" rIns="182880" bIns="45720" rtlCol="0" anchor="ctr">
            <a:normAutofit fontScale="25000" lnSpcReduction="20000"/>
          </a:bodyPr>
          <a:lstStyle/>
          <a:p>
            <a:pPr algn="l"/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9" name="Audio 1">
            <a:hlinkClick r:id="" action="ppaction://media"/>
            <a:extLst>
              <a:ext uri="{FF2B5EF4-FFF2-40B4-BE49-F238E27FC236}">
                <a16:creationId xmlns:a16="http://schemas.microsoft.com/office/drawing/2014/main" id="{83BCD6F9-AA00-3D4F-7181-EBD4347F1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8399" y="42500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E7E3A2EE-3BB2-4251-9B12-E5AF1AFE466E}"/>
              </a:ext>
            </a:extLst>
          </p:cNvPr>
          <p:cNvSpPr txBox="1"/>
          <p:nvPr/>
        </p:nvSpPr>
        <p:spPr>
          <a:xfrm>
            <a:off x="6084887" y="1752238"/>
            <a:ext cx="1992313" cy="22673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sz="900" dirty="0"/>
              <a:t>The domains are equally weighted. This accounts for different numbers of measures in different domains.</a:t>
            </a:r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CA5ADF8B-930F-3B4F-ADCC-DF57D286B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2021 VBP Program Scoring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13219460"/>
              </p:ext>
            </p:extLst>
          </p:nvPr>
        </p:nvGraphicFramePr>
        <p:xfrm>
          <a:off x="6179334" y="2122488"/>
          <a:ext cx="1763712" cy="1897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97021" y="2217323"/>
            <a:ext cx="1015414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Measures are scored on </a:t>
            </a:r>
            <a:r>
              <a:rPr lang="en-US" sz="900" b="1" dirty="0">
                <a:solidFill>
                  <a:schemeClr val="accent1"/>
                </a:solidFill>
              </a:rPr>
              <a:t>achievement</a:t>
            </a:r>
            <a:r>
              <a:rPr lang="en-US" sz="900" dirty="0">
                <a:solidFill>
                  <a:schemeClr val="accent2"/>
                </a:solidFill>
              </a:rPr>
              <a:t> </a:t>
            </a:r>
            <a:r>
              <a:rPr lang="en-US" sz="900" dirty="0"/>
              <a:t>and </a:t>
            </a:r>
            <a:r>
              <a:rPr lang="en-US" sz="900" b="1" dirty="0">
                <a:solidFill>
                  <a:schemeClr val="accent1"/>
                </a:solidFill>
              </a:rPr>
              <a:t>improvement</a:t>
            </a:r>
            <a:r>
              <a:rPr lang="en-US" sz="900" b="1" i="1" dirty="0">
                <a:solidFill>
                  <a:schemeClr val="accent2"/>
                </a:solidFill>
              </a:rPr>
              <a:t> </a:t>
            </a:r>
            <a:r>
              <a:rPr lang="en-US" sz="900" dirty="0"/>
              <a:t>then added together to generate domain scores</a:t>
            </a:r>
            <a:r>
              <a:rPr lang="en-US" sz="900" b="1" i="1" dirty="0">
                <a:solidFill>
                  <a:schemeClr val="accent2"/>
                </a:solidFill>
              </a:rPr>
              <a:t> </a:t>
            </a:r>
            <a:endParaRPr lang="en-US" sz="900" dirty="0"/>
          </a:p>
        </p:txBody>
      </p:sp>
      <p:sp>
        <p:nvSpPr>
          <p:cNvPr id="12" name="Rounded Rectangle 11"/>
          <p:cNvSpPr/>
          <p:nvPr/>
        </p:nvSpPr>
        <p:spPr>
          <a:xfrm>
            <a:off x="944182" y="1124905"/>
            <a:ext cx="2066077" cy="166991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CLABSI SIR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4182" y="1334016"/>
            <a:ext cx="2066077" cy="166991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CAUTI SIR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44182" y="1543127"/>
            <a:ext cx="2066077" cy="166991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SSI SIR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4182" y="1752238"/>
            <a:ext cx="2066077" cy="166991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MRSA SIR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44182" y="1961349"/>
            <a:ext cx="2066077" cy="166991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 err="1"/>
              <a:t>C.diff</a:t>
            </a:r>
            <a:r>
              <a:rPr lang="en-US" sz="675" dirty="0"/>
              <a:t> SIR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3820" y="2172673"/>
            <a:ext cx="2066077" cy="16699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AMI Mortality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4207" y="2386682"/>
            <a:ext cx="2066077" cy="16699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HF Mortality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51890" y="2599949"/>
            <a:ext cx="2066077" cy="16699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Pneumonia Mortality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51890" y="3230738"/>
            <a:ext cx="2066077" cy="13295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MSPB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51890" y="3418422"/>
            <a:ext cx="2066077" cy="11883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Communication with Nurses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1890" y="3613409"/>
            <a:ext cx="2066077" cy="11883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Communication with Doctors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51890" y="3808397"/>
            <a:ext cx="2066077" cy="11883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Responsiveness of Hospital Staff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51890" y="4003385"/>
            <a:ext cx="2066077" cy="11883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Communication about Medicines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51890" y="4198372"/>
            <a:ext cx="2066077" cy="11883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Cleanliness &amp; Quietness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51890" y="4393359"/>
            <a:ext cx="2066077" cy="100106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Discharge Information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51890" y="4569622"/>
            <a:ext cx="2066077" cy="100106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Care Transition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51890" y="4745890"/>
            <a:ext cx="2066077" cy="11883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Overall Hospital Rating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051972" y="1657350"/>
            <a:ext cx="824828" cy="373616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b="1" dirty="0"/>
              <a:t>Safety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051972" y="2426734"/>
            <a:ext cx="824828" cy="373616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b="1" dirty="0"/>
              <a:t>Clinical Outcomes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052507" y="3112534"/>
            <a:ext cx="823619" cy="3736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b="1" dirty="0"/>
              <a:t>Efficiency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051972" y="3874534"/>
            <a:ext cx="824828" cy="37361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b="1" dirty="0"/>
              <a:t>Patient Experience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119515" y="1487433"/>
            <a:ext cx="713946" cy="3276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084460" y="1942480"/>
            <a:ext cx="714606" cy="1882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110892" y="3695002"/>
            <a:ext cx="731192" cy="2412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110892" y="4145877"/>
            <a:ext cx="734445" cy="5390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510733" y="2761658"/>
            <a:ext cx="10751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Total Performance Score</a:t>
            </a:r>
          </a:p>
        </p:txBody>
      </p:sp>
      <p:cxnSp>
        <p:nvCxnSpPr>
          <p:cNvPr id="50" name="Straight Arrow Connector 49"/>
          <p:cNvCxnSpPr>
            <a:cxnSpLocks/>
          </p:cNvCxnSpPr>
          <p:nvPr/>
        </p:nvCxnSpPr>
        <p:spPr>
          <a:xfrm>
            <a:off x="5158714" y="1919229"/>
            <a:ext cx="714606" cy="4342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</p:cNvCxnSpPr>
          <p:nvPr/>
        </p:nvCxnSpPr>
        <p:spPr>
          <a:xfrm flipV="1">
            <a:off x="5158714" y="3556151"/>
            <a:ext cx="731192" cy="4633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967250" y="2507039"/>
            <a:ext cx="953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The Total Performance Score is the weighted average of the domain scores</a:t>
            </a:r>
          </a:p>
        </p:txBody>
      </p:sp>
      <p:sp>
        <p:nvSpPr>
          <p:cNvPr id="38" name="Rounded Rectangle 19">
            <a:extLst>
              <a:ext uri="{FF2B5EF4-FFF2-40B4-BE49-F238E27FC236}">
                <a16:creationId xmlns:a16="http://schemas.microsoft.com/office/drawing/2014/main" id="{C295815B-DA19-4495-9B59-B7708EBB83B1}"/>
              </a:ext>
            </a:extLst>
          </p:cNvPr>
          <p:cNvSpPr/>
          <p:nvPr/>
        </p:nvSpPr>
        <p:spPr>
          <a:xfrm>
            <a:off x="951890" y="2807154"/>
            <a:ext cx="2069220" cy="16699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COPD Mortality</a:t>
            </a:r>
          </a:p>
        </p:txBody>
      </p:sp>
      <p:sp>
        <p:nvSpPr>
          <p:cNvPr id="41" name="Rounded Rectangle 19">
            <a:extLst>
              <a:ext uri="{FF2B5EF4-FFF2-40B4-BE49-F238E27FC236}">
                <a16:creationId xmlns:a16="http://schemas.microsoft.com/office/drawing/2014/main" id="{EE59989F-25E0-4590-A063-BC05E998B7AF}"/>
              </a:ext>
            </a:extLst>
          </p:cNvPr>
          <p:cNvSpPr/>
          <p:nvPr/>
        </p:nvSpPr>
        <p:spPr>
          <a:xfrm>
            <a:off x="951890" y="3014359"/>
            <a:ext cx="2069220" cy="16699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Total Hip/Knee Arthroplasty Complications</a:t>
            </a:r>
          </a:p>
        </p:txBody>
      </p:sp>
      <p:pic>
        <p:nvPicPr>
          <p:cNvPr id="44" name="Audio 1">
            <a:hlinkClick r:id="" action="ppaction://media"/>
            <a:extLst>
              <a:ext uri="{FF2B5EF4-FFF2-40B4-BE49-F238E27FC236}">
                <a16:creationId xmlns:a16="http://schemas.microsoft.com/office/drawing/2014/main" id="{FF635462-E5BC-5B1F-8A68-289395BBA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95" y="4295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3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1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57EA68F5-0D36-6128-A57E-94D5C220F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An example of VBP Achievement and Improvement Scoring: </a:t>
            </a:r>
            <a:br>
              <a:rPr lang="en-US" sz="1500" dirty="0"/>
            </a:br>
            <a:r>
              <a:rPr lang="en-US" sz="1800" dirty="0"/>
              <a:t>Central Line Associated Bloodstream Infection (CLABSI) Standardized Infection Ratio (SIR)</a:t>
            </a:r>
          </a:p>
        </p:txBody>
      </p:sp>
      <p:sp>
        <p:nvSpPr>
          <p:cNvPr id="53" name="Slide Number Placeholder 3">
            <a:extLst>
              <a:ext uri="{FF2B5EF4-FFF2-40B4-BE49-F238E27FC236}">
                <a16:creationId xmlns:a16="http://schemas.microsoft.com/office/drawing/2014/main" id="{9D6E9493-4D24-46B8-A01F-4C67C04BD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A869BF82-A0CB-4F5A-B873-499491BD7F5C}" type="slidenum">
              <a:rPr lang="en-US">
                <a:solidFill>
                  <a:srgbClr val="262626">
                    <a:tint val="75000"/>
                  </a:srgbClr>
                </a:solidFill>
              </a:rPr>
              <a:pPr defTabSz="685800">
                <a:defRPr/>
              </a:pPr>
              <a:t>26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EDE614-B72C-554F-B75D-C99988B773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7100" y="4419600"/>
            <a:ext cx="609600" cy="609600"/>
          </a:xfrm>
          <a:prstGeom prst="rect">
            <a:avLst/>
          </a:prstGeom>
        </p:spPr>
      </p:pic>
      <p:graphicFrame>
        <p:nvGraphicFramePr>
          <p:cNvPr id="42" name="Content Placeholder 4">
            <a:extLst>
              <a:ext uri="{FF2B5EF4-FFF2-40B4-BE49-F238E27FC236}">
                <a16:creationId xmlns:a16="http://schemas.microsoft.com/office/drawing/2014/main" id="{15D3863D-8F72-11D4-606A-B5C2265A81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513171"/>
              </p:ext>
            </p:extLst>
          </p:nvPr>
        </p:nvGraphicFramePr>
        <p:xfrm>
          <a:off x="1485900" y="1543050"/>
          <a:ext cx="6172200" cy="2949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AB8C9D8-6C9D-4EA6-4348-D0D434236C69}"/>
              </a:ext>
            </a:extLst>
          </p:cNvPr>
          <p:cNvCxnSpPr/>
          <p:nvPr/>
        </p:nvCxnSpPr>
        <p:spPr>
          <a:xfrm>
            <a:off x="2057400" y="2457450"/>
            <a:ext cx="451485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C9BA6E0-FB44-817A-09A1-5ECD86BB3D52}"/>
              </a:ext>
            </a:extLst>
          </p:cNvPr>
          <p:cNvCxnSpPr/>
          <p:nvPr/>
        </p:nvCxnSpPr>
        <p:spPr>
          <a:xfrm>
            <a:off x="2628900" y="2404015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17E071C-8CAB-BA0F-69F3-23C63E3AC2BE}"/>
              </a:ext>
            </a:extLst>
          </p:cNvPr>
          <p:cNvCxnSpPr/>
          <p:nvPr/>
        </p:nvCxnSpPr>
        <p:spPr>
          <a:xfrm>
            <a:off x="4171950" y="2404015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AB8B614-0DE8-D803-1EE2-2E67D22FB19D}"/>
              </a:ext>
            </a:extLst>
          </p:cNvPr>
          <p:cNvSpPr txBox="1"/>
          <p:nvPr/>
        </p:nvSpPr>
        <p:spPr>
          <a:xfrm>
            <a:off x="2263941" y="2682698"/>
            <a:ext cx="822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00" b="1" dirty="0">
                <a:solidFill>
                  <a:srgbClr val="262626"/>
                </a:solidFill>
                <a:latin typeface="Arial"/>
              </a:rPr>
              <a:t>Benchmark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EBDFFBF-9EA2-BDB4-19F5-D50DCC9A649F}"/>
              </a:ext>
            </a:extLst>
          </p:cNvPr>
          <p:cNvSpPr txBox="1"/>
          <p:nvPr/>
        </p:nvSpPr>
        <p:spPr>
          <a:xfrm>
            <a:off x="3643313" y="2511078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900" b="1" dirty="0">
                <a:solidFill>
                  <a:srgbClr val="262626"/>
                </a:solidFill>
                <a:latin typeface="Arial"/>
              </a:rPr>
              <a:t>Achievement</a:t>
            </a:r>
          </a:p>
          <a:p>
            <a:pPr algn="ctr" defTabSz="685800"/>
            <a:r>
              <a:rPr lang="en-US" sz="900" b="1" dirty="0">
                <a:solidFill>
                  <a:srgbClr val="262626"/>
                </a:solidFill>
                <a:latin typeface="Arial"/>
              </a:rPr>
              <a:t>Threshold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DA1DFEB-B9CE-852D-C482-EF9EA326876D}"/>
              </a:ext>
            </a:extLst>
          </p:cNvPr>
          <p:cNvSpPr txBox="1"/>
          <p:nvPr/>
        </p:nvSpPr>
        <p:spPr>
          <a:xfrm>
            <a:off x="1828800" y="2286001"/>
            <a:ext cx="228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00" dirty="0">
                <a:solidFill>
                  <a:srgbClr val="262626"/>
                </a:solidFill>
                <a:latin typeface="Arial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A3DC76-5EB4-9983-0E25-5B6A6486549A}"/>
              </a:ext>
            </a:extLst>
          </p:cNvPr>
          <p:cNvSpPr txBox="1"/>
          <p:nvPr/>
        </p:nvSpPr>
        <p:spPr>
          <a:xfrm>
            <a:off x="2271712" y="2208747"/>
            <a:ext cx="104298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788" dirty="0">
                <a:solidFill>
                  <a:srgbClr val="262626"/>
                </a:solidFill>
                <a:latin typeface="Arial"/>
              </a:rPr>
              <a:t>10</a:t>
            </a:r>
            <a:r>
              <a:rPr lang="en-US" sz="788" baseline="30000" dirty="0">
                <a:solidFill>
                  <a:srgbClr val="262626"/>
                </a:solidFill>
                <a:latin typeface="Arial"/>
              </a:rPr>
              <a:t>th</a:t>
            </a:r>
            <a:r>
              <a:rPr lang="en-US" sz="788" dirty="0">
                <a:solidFill>
                  <a:srgbClr val="262626"/>
                </a:solidFill>
                <a:latin typeface="Arial"/>
              </a:rPr>
              <a:t> Percentile : 0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B840F337-D9F1-F7AA-F3C0-0ECE53C202AA}"/>
              </a:ext>
            </a:extLst>
          </p:cNvPr>
          <p:cNvSpPr/>
          <p:nvPr/>
        </p:nvSpPr>
        <p:spPr>
          <a:xfrm rot="5400000">
            <a:off x="2265295" y="2341521"/>
            <a:ext cx="155709" cy="571501"/>
          </a:xfrm>
          <a:prstGeom prst="rightBrace">
            <a:avLst>
              <a:gd name="adj1" fmla="val 8333"/>
              <a:gd name="adj2" fmla="val 262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262626"/>
              </a:solidFill>
              <a:latin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98DAE9B-7EE2-C00B-F764-CBA875ABE1A6}"/>
              </a:ext>
            </a:extLst>
          </p:cNvPr>
          <p:cNvSpPr txBox="1"/>
          <p:nvPr/>
        </p:nvSpPr>
        <p:spPr>
          <a:xfrm>
            <a:off x="3554055" y="2204905"/>
            <a:ext cx="112149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788" dirty="0">
                <a:solidFill>
                  <a:srgbClr val="262626"/>
                </a:solidFill>
                <a:latin typeface="Arial"/>
              </a:rPr>
              <a:t>50</a:t>
            </a:r>
            <a:r>
              <a:rPr lang="en-US" sz="788" baseline="30000" dirty="0">
                <a:solidFill>
                  <a:srgbClr val="262626"/>
                </a:solidFill>
                <a:latin typeface="Arial"/>
              </a:rPr>
              <a:t>th</a:t>
            </a:r>
            <a:r>
              <a:rPr lang="en-US" sz="788" dirty="0">
                <a:solidFill>
                  <a:srgbClr val="262626"/>
                </a:solidFill>
                <a:latin typeface="Arial"/>
              </a:rPr>
              <a:t> Percentile : 0.69</a:t>
            </a:r>
          </a:p>
        </p:txBody>
      </p:sp>
      <p:sp>
        <p:nvSpPr>
          <p:cNvPr id="62" name="Down Arrow 17">
            <a:extLst>
              <a:ext uri="{FF2B5EF4-FFF2-40B4-BE49-F238E27FC236}">
                <a16:creationId xmlns:a16="http://schemas.microsoft.com/office/drawing/2014/main" id="{76C7694A-5D47-30CF-0DCC-2337F0460A79}"/>
              </a:ext>
            </a:extLst>
          </p:cNvPr>
          <p:cNvSpPr/>
          <p:nvPr/>
        </p:nvSpPr>
        <p:spPr>
          <a:xfrm>
            <a:off x="2171700" y="2286001"/>
            <a:ext cx="100013" cy="11429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Down Arrow 18">
            <a:extLst>
              <a:ext uri="{FF2B5EF4-FFF2-40B4-BE49-F238E27FC236}">
                <a16:creationId xmlns:a16="http://schemas.microsoft.com/office/drawing/2014/main" id="{BEE72178-8A90-A2E8-B8D0-390DDF0932C8}"/>
              </a:ext>
            </a:extLst>
          </p:cNvPr>
          <p:cNvSpPr/>
          <p:nvPr/>
        </p:nvSpPr>
        <p:spPr>
          <a:xfrm>
            <a:off x="3437683" y="2273615"/>
            <a:ext cx="100013" cy="11429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BAB4802-E6B7-56A0-F906-B9A1DB92A793}"/>
              </a:ext>
            </a:extLst>
          </p:cNvPr>
          <p:cNvCxnSpPr/>
          <p:nvPr/>
        </p:nvCxnSpPr>
        <p:spPr>
          <a:xfrm>
            <a:off x="2800350" y="2404015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6A8859B-2569-854C-72D4-02B24B012448}"/>
              </a:ext>
            </a:extLst>
          </p:cNvPr>
          <p:cNvCxnSpPr/>
          <p:nvPr/>
        </p:nvCxnSpPr>
        <p:spPr>
          <a:xfrm>
            <a:off x="2971800" y="2404015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4A861F3-50F8-B8AC-7EB9-B269A97DCB7C}"/>
              </a:ext>
            </a:extLst>
          </p:cNvPr>
          <p:cNvCxnSpPr/>
          <p:nvPr/>
        </p:nvCxnSpPr>
        <p:spPr>
          <a:xfrm>
            <a:off x="4000500" y="2404015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FF7FD72-70BD-1744-E634-F239CC4D38AF}"/>
              </a:ext>
            </a:extLst>
          </p:cNvPr>
          <p:cNvCxnSpPr/>
          <p:nvPr/>
        </p:nvCxnSpPr>
        <p:spPr>
          <a:xfrm>
            <a:off x="3143250" y="2404015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AB55307-E1D6-A754-6D4E-3536A3C790E8}"/>
              </a:ext>
            </a:extLst>
          </p:cNvPr>
          <p:cNvCxnSpPr/>
          <p:nvPr/>
        </p:nvCxnSpPr>
        <p:spPr>
          <a:xfrm>
            <a:off x="3314700" y="2404015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9D16777-8226-3B8B-3B67-A261D682E11E}"/>
              </a:ext>
            </a:extLst>
          </p:cNvPr>
          <p:cNvCxnSpPr/>
          <p:nvPr/>
        </p:nvCxnSpPr>
        <p:spPr>
          <a:xfrm>
            <a:off x="3486150" y="2404015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68C3D29-A2A4-65D2-593F-F92F087CEAB8}"/>
              </a:ext>
            </a:extLst>
          </p:cNvPr>
          <p:cNvCxnSpPr/>
          <p:nvPr/>
        </p:nvCxnSpPr>
        <p:spPr>
          <a:xfrm>
            <a:off x="3657600" y="2404015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EEDFE2-2C8C-CE19-BDAE-B4BD46563C7C}"/>
              </a:ext>
            </a:extLst>
          </p:cNvPr>
          <p:cNvCxnSpPr/>
          <p:nvPr/>
        </p:nvCxnSpPr>
        <p:spPr>
          <a:xfrm>
            <a:off x="3829050" y="2404015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Down Arrow 29">
            <a:extLst>
              <a:ext uri="{FF2B5EF4-FFF2-40B4-BE49-F238E27FC236}">
                <a16:creationId xmlns:a16="http://schemas.microsoft.com/office/drawing/2014/main" id="{C163227A-6BC8-470C-C8E7-EFED71D2AEF5}"/>
              </a:ext>
            </a:extLst>
          </p:cNvPr>
          <p:cNvSpPr/>
          <p:nvPr/>
        </p:nvSpPr>
        <p:spPr>
          <a:xfrm>
            <a:off x="4586287" y="2296429"/>
            <a:ext cx="100013" cy="11429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93B6D96-968E-D461-06BD-717190E8734F}"/>
              </a:ext>
            </a:extLst>
          </p:cNvPr>
          <p:cNvCxnSpPr/>
          <p:nvPr/>
        </p:nvCxnSpPr>
        <p:spPr>
          <a:xfrm>
            <a:off x="2064544" y="3847416"/>
            <a:ext cx="451485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E075FCC-EB1F-A857-C1B3-A10CBE0DEF0E}"/>
              </a:ext>
            </a:extLst>
          </p:cNvPr>
          <p:cNvCxnSpPr/>
          <p:nvPr/>
        </p:nvCxnSpPr>
        <p:spPr>
          <a:xfrm>
            <a:off x="2636044" y="3793981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5472B0D-C7AE-5B02-F68A-BB23440DCBF4}"/>
              </a:ext>
            </a:extLst>
          </p:cNvPr>
          <p:cNvCxnSpPr/>
          <p:nvPr/>
        </p:nvCxnSpPr>
        <p:spPr>
          <a:xfrm>
            <a:off x="4179094" y="3793981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B5B41AC1-F479-6C8D-3F18-1876CA6F5782}"/>
              </a:ext>
            </a:extLst>
          </p:cNvPr>
          <p:cNvSpPr txBox="1"/>
          <p:nvPr/>
        </p:nvSpPr>
        <p:spPr>
          <a:xfrm>
            <a:off x="2271084" y="4072664"/>
            <a:ext cx="822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00" b="1" dirty="0">
                <a:solidFill>
                  <a:srgbClr val="262626"/>
                </a:solidFill>
                <a:latin typeface="Arial"/>
              </a:rPr>
              <a:t>Benchmark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CFC4C7E-EF6F-8B65-23FE-868E252C65F5}"/>
              </a:ext>
            </a:extLst>
          </p:cNvPr>
          <p:cNvSpPr txBox="1"/>
          <p:nvPr/>
        </p:nvSpPr>
        <p:spPr>
          <a:xfrm>
            <a:off x="3650456" y="3901044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900" b="1" dirty="0">
                <a:solidFill>
                  <a:srgbClr val="262626"/>
                </a:solidFill>
                <a:latin typeface="Arial"/>
              </a:rPr>
              <a:t>Hospital Baseline SIR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CFC4017-8409-E151-7442-90025A2675A5}"/>
              </a:ext>
            </a:extLst>
          </p:cNvPr>
          <p:cNvSpPr txBox="1"/>
          <p:nvPr/>
        </p:nvSpPr>
        <p:spPr>
          <a:xfrm>
            <a:off x="1835944" y="3675967"/>
            <a:ext cx="228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00" dirty="0">
                <a:solidFill>
                  <a:srgbClr val="262626"/>
                </a:solidFill>
                <a:latin typeface="Arial"/>
              </a:rPr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82D919-1D7E-C013-4100-BAF5ABD4961F}"/>
              </a:ext>
            </a:extLst>
          </p:cNvPr>
          <p:cNvSpPr txBox="1"/>
          <p:nvPr/>
        </p:nvSpPr>
        <p:spPr>
          <a:xfrm>
            <a:off x="2278856" y="3598713"/>
            <a:ext cx="104298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788" dirty="0">
                <a:solidFill>
                  <a:srgbClr val="262626"/>
                </a:solidFill>
                <a:latin typeface="Arial"/>
              </a:rPr>
              <a:t>10</a:t>
            </a:r>
            <a:r>
              <a:rPr lang="en-US" sz="788" baseline="30000" dirty="0">
                <a:solidFill>
                  <a:srgbClr val="262626"/>
                </a:solidFill>
                <a:latin typeface="Arial"/>
              </a:rPr>
              <a:t>th</a:t>
            </a:r>
            <a:r>
              <a:rPr lang="en-US" sz="788" dirty="0">
                <a:solidFill>
                  <a:srgbClr val="262626"/>
                </a:solidFill>
                <a:latin typeface="Arial"/>
              </a:rPr>
              <a:t> Percentile : 0</a:t>
            </a:r>
          </a:p>
        </p:txBody>
      </p:sp>
      <p:sp>
        <p:nvSpPr>
          <p:cNvPr id="80" name="Right Brace 79">
            <a:extLst>
              <a:ext uri="{FF2B5EF4-FFF2-40B4-BE49-F238E27FC236}">
                <a16:creationId xmlns:a16="http://schemas.microsoft.com/office/drawing/2014/main" id="{B9E60C75-2E40-3F01-8FAA-951E4EA0A342}"/>
              </a:ext>
            </a:extLst>
          </p:cNvPr>
          <p:cNvSpPr/>
          <p:nvPr/>
        </p:nvSpPr>
        <p:spPr>
          <a:xfrm rot="5400000">
            <a:off x="2272439" y="3731487"/>
            <a:ext cx="155709" cy="571501"/>
          </a:xfrm>
          <a:prstGeom prst="rightBrace">
            <a:avLst>
              <a:gd name="adj1" fmla="val 8333"/>
              <a:gd name="adj2" fmla="val 262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262626"/>
              </a:solidFill>
              <a:latin typeface="Arial"/>
            </a:endParaRPr>
          </a:p>
        </p:txBody>
      </p:sp>
      <p:sp>
        <p:nvSpPr>
          <p:cNvPr id="81" name="Down Arrow 39">
            <a:extLst>
              <a:ext uri="{FF2B5EF4-FFF2-40B4-BE49-F238E27FC236}">
                <a16:creationId xmlns:a16="http://schemas.microsoft.com/office/drawing/2014/main" id="{9DADC7D9-910D-E8DF-E199-3136D5848E12}"/>
              </a:ext>
            </a:extLst>
          </p:cNvPr>
          <p:cNvSpPr/>
          <p:nvPr/>
        </p:nvSpPr>
        <p:spPr>
          <a:xfrm>
            <a:off x="2178844" y="3675967"/>
            <a:ext cx="100013" cy="11429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Down Arrow 40">
            <a:extLst>
              <a:ext uri="{FF2B5EF4-FFF2-40B4-BE49-F238E27FC236}">
                <a16:creationId xmlns:a16="http://schemas.microsoft.com/office/drawing/2014/main" id="{A7C04185-10DE-3BFB-7FCC-81F881EA7BEF}"/>
              </a:ext>
            </a:extLst>
          </p:cNvPr>
          <p:cNvSpPr/>
          <p:nvPr/>
        </p:nvSpPr>
        <p:spPr>
          <a:xfrm>
            <a:off x="3444827" y="3663581"/>
            <a:ext cx="100013" cy="11429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EA40D53-4490-F317-728B-E8B8661B2DCC}"/>
              </a:ext>
            </a:extLst>
          </p:cNvPr>
          <p:cNvCxnSpPr/>
          <p:nvPr/>
        </p:nvCxnSpPr>
        <p:spPr>
          <a:xfrm>
            <a:off x="2828925" y="3793981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C1ACFB1-BE1C-E20B-E522-F63EBD0E1065}"/>
              </a:ext>
            </a:extLst>
          </p:cNvPr>
          <p:cNvCxnSpPr/>
          <p:nvPr/>
        </p:nvCxnSpPr>
        <p:spPr>
          <a:xfrm>
            <a:off x="3986213" y="3793981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F31612F-C0A3-6C7C-8B23-FF65FB7BC03A}"/>
              </a:ext>
            </a:extLst>
          </p:cNvPr>
          <p:cNvCxnSpPr/>
          <p:nvPr/>
        </p:nvCxnSpPr>
        <p:spPr>
          <a:xfrm>
            <a:off x="3021806" y="3793981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82407E2-5B70-7756-F4B6-8145C26D3F15}"/>
              </a:ext>
            </a:extLst>
          </p:cNvPr>
          <p:cNvCxnSpPr/>
          <p:nvPr/>
        </p:nvCxnSpPr>
        <p:spPr>
          <a:xfrm>
            <a:off x="3214688" y="3793981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53ADE5D-0D5B-F0B4-BE5A-21CE788BBAD2}"/>
              </a:ext>
            </a:extLst>
          </p:cNvPr>
          <p:cNvCxnSpPr/>
          <p:nvPr/>
        </p:nvCxnSpPr>
        <p:spPr>
          <a:xfrm>
            <a:off x="3407569" y="3793981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7749A5A-EB30-2716-47D2-97BC9E3875AF}"/>
              </a:ext>
            </a:extLst>
          </p:cNvPr>
          <p:cNvCxnSpPr/>
          <p:nvPr/>
        </p:nvCxnSpPr>
        <p:spPr>
          <a:xfrm>
            <a:off x="3600450" y="3793981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68A8743-56EF-2F58-FFC8-E6E8EF353D2D}"/>
              </a:ext>
            </a:extLst>
          </p:cNvPr>
          <p:cNvCxnSpPr/>
          <p:nvPr/>
        </p:nvCxnSpPr>
        <p:spPr>
          <a:xfrm>
            <a:off x="3793331" y="3793981"/>
            <a:ext cx="0" cy="1143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Down Arrow 49">
            <a:extLst>
              <a:ext uri="{FF2B5EF4-FFF2-40B4-BE49-F238E27FC236}">
                <a16:creationId xmlns:a16="http://schemas.microsoft.com/office/drawing/2014/main" id="{432B909F-EFB0-C4EE-158E-6F2F76F262E7}"/>
              </a:ext>
            </a:extLst>
          </p:cNvPr>
          <p:cNvSpPr/>
          <p:nvPr/>
        </p:nvSpPr>
        <p:spPr>
          <a:xfrm>
            <a:off x="4593431" y="3686395"/>
            <a:ext cx="100013" cy="11429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E3F13CB-0F25-799A-4726-D7F72EE88358}"/>
              </a:ext>
            </a:extLst>
          </p:cNvPr>
          <p:cNvSpPr txBox="1"/>
          <p:nvPr/>
        </p:nvSpPr>
        <p:spPr>
          <a:xfrm>
            <a:off x="6382261" y="2858620"/>
            <a:ext cx="1409388" cy="57708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srgbClr val="262626"/>
                </a:solidFill>
                <a:latin typeface="Arial"/>
              </a:rPr>
              <a:t>The measure score is the higher of these two scores.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32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13"/>
    </mc:Choice>
    <mc:Fallback xmlns="">
      <p:transition spd="slow" advTm="148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" grpId="0"/>
      <p:bldP spid="57" grpId="0"/>
      <p:bldP spid="58" grpId="0"/>
      <p:bldP spid="59" grpId="0"/>
      <p:bldP spid="60" grpId="0" animBg="1"/>
      <p:bldP spid="61" grpId="0"/>
      <p:bldP spid="62" grpId="0" animBg="1"/>
      <p:bldP spid="62" grpId="1" animBg="1"/>
      <p:bldP spid="63" grpId="0" animBg="1"/>
      <p:bldP spid="63" grpId="1" animBg="1"/>
      <p:bldP spid="72" grpId="0" animBg="1"/>
      <p:bldP spid="72" grpId="1" animBg="1"/>
      <p:bldP spid="76" grpId="0"/>
      <p:bldP spid="77" grpId="0"/>
      <p:bldP spid="78" grpId="0"/>
      <p:bldP spid="79" grpId="0"/>
      <p:bldP spid="80" grpId="0" animBg="1"/>
      <p:bldP spid="81" grpId="0" animBg="1"/>
      <p:bldP spid="81" grpId="1" animBg="1"/>
      <p:bldP spid="82" grpId="0" animBg="1"/>
      <p:bldP spid="82" grpId="1" animBg="1"/>
      <p:bldP spid="90" grpId="0" animBg="1"/>
      <p:bldP spid="90" grpId="1" animBg="1"/>
      <p:bldP spid="9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E7E3A2EE-3BB2-4251-9B12-E5AF1AFE466E}"/>
              </a:ext>
            </a:extLst>
          </p:cNvPr>
          <p:cNvSpPr txBox="1"/>
          <p:nvPr/>
        </p:nvSpPr>
        <p:spPr>
          <a:xfrm>
            <a:off x="6084887" y="1276350"/>
            <a:ext cx="1992313" cy="22673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sz="900" dirty="0"/>
              <a:t>The domains are equally weighted. This accounts for different numbers of measures in different domains.</a:t>
            </a:r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CA5ADF8B-930F-3B4F-ADCC-DF57D286B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2021 VBP Program Scoring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20301428"/>
              </p:ext>
            </p:extLst>
          </p:nvPr>
        </p:nvGraphicFramePr>
        <p:xfrm>
          <a:off x="6179334" y="1646600"/>
          <a:ext cx="1763712" cy="1897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97021" y="2217323"/>
            <a:ext cx="1015414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Measures are scored on </a:t>
            </a:r>
            <a:r>
              <a:rPr lang="en-US" sz="900" b="1" dirty="0">
                <a:solidFill>
                  <a:schemeClr val="accent1"/>
                </a:solidFill>
              </a:rPr>
              <a:t>achievement</a:t>
            </a:r>
            <a:r>
              <a:rPr lang="en-US" sz="900" dirty="0">
                <a:solidFill>
                  <a:schemeClr val="accent2"/>
                </a:solidFill>
              </a:rPr>
              <a:t> </a:t>
            </a:r>
            <a:r>
              <a:rPr lang="en-US" sz="900" dirty="0"/>
              <a:t>and </a:t>
            </a:r>
            <a:r>
              <a:rPr lang="en-US" sz="900" b="1" dirty="0">
                <a:solidFill>
                  <a:schemeClr val="accent1"/>
                </a:solidFill>
              </a:rPr>
              <a:t>improvement</a:t>
            </a:r>
            <a:r>
              <a:rPr lang="en-US" sz="900" b="1" i="1" dirty="0">
                <a:solidFill>
                  <a:schemeClr val="accent2"/>
                </a:solidFill>
              </a:rPr>
              <a:t> </a:t>
            </a:r>
            <a:r>
              <a:rPr lang="en-US" sz="900" dirty="0"/>
              <a:t>then added together to generate domain scores</a:t>
            </a:r>
            <a:r>
              <a:rPr lang="en-US" sz="900" b="1" i="1" dirty="0">
                <a:solidFill>
                  <a:schemeClr val="accent2"/>
                </a:solidFill>
              </a:rPr>
              <a:t> </a:t>
            </a:r>
            <a:endParaRPr lang="en-US" sz="900" dirty="0"/>
          </a:p>
        </p:txBody>
      </p:sp>
      <p:sp>
        <p:nvSpPr>
          <p:cNvPr id="12" name="Rounded Rectangle 11"/>
          <p:cNvSpPr/>
          <p:nvPr/>
        </p:nvSpPr>
        <p:spPr>
          <a:xfrm>
            <a:off x="944182" y="1124905"/>
            <a:ext cx="2066077" cy="166991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CLABSI SIR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4182" y="1334016"/>
            <a:ext cx="2066077" cy="166991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CAUTI SIR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44182" y="1543127"/>
            <a:ext cx="2066077" cy="166991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SSI SIR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4182" y="1752238"/>
            <a:ext cx="2066077" cy="166991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MRSA SIR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44182" y="1961349"/>
            <a:ext cx="2066077" cy="166991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 err="1"/>
              <a:t>C.diff</a:t>
            </a:r>
            <a:r>
              <a:rPr lang="en-US" sz="675" dirty="0"/>
              <a:t> SIR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3820" y="2172673"/>
            <a:ext cx="2066077" cy="16699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AMI Mortality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4207" y="2386682"/>
            <a:ext cx="2066077" cy="16699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HF Mortality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51890" y="2599949"/>
            <a:ext cx="2066077" cy="16699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Pneumonia Mortality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51890" y="3230738"/>
            <a:ext cx="2066077" cy="13295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MSPB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51890" y="3418422"/>
            <a:ext cx="2066077" cy="11883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Communication with Nurses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1890" y="3613409"/>
            <a:ext cx="2066077" cy="11883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Communication with Doctors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51890" y="3808397"/>
            <a:ext cx="2066077" cy="11883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Responsiveness of Hospital Staff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51890" y="4003385"/>
            <a:ext cx="2066077" cy="11883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Communication about Medicines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51890" y="4198372"/>
            <a:ext cx="2066077" cy="11883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Cleanliness &amp; Quietness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51890" y="4393359"/>
            <a:ext cx="2066077" cy="100106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Discharge Information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51890" y="4569622"/>
            <a:ext cx="2066077" cy="100106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Care Transition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51890" y="4745890"/>
            <a:ext cx="2066077" cy="11883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Overall Hospital Rating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051972" y="1657350"/>
            <a:ext cx="824828" cy="373616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b="1" dirty="0"/>
              <a:t>Safety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051972" y="2426734"/>
            <a:ext cx="824828" cy="373616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b="1" dirty="0"/>
              <a:t>Clinical Outcomes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052507" y="3112534"/>
            <a:ext cx="823619" cy="3736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b="1" dirty="0"/>
              <a:t>Efficiency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051972" y="3874534"/>
            <a:ext cx="824828" cy="37361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b="1" dirty="0"/>
              <a:t>Patient Experience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119515" y="1487433"/>
            <a:ext cx="713946" cy="3276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084460" y="1942480"/>
            <a:ext cx="714606" cy="1882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110892" y="3695002"/>
            <a:ext cx="731192" cy="2412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110892" y="4145877"/>
            <a:ext cx="734445" cy="5390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510733" y="2285770"/>
            <a:ext cx="10751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Total Performance Score</a:t>
            </a:r>
          </a:p>
        </p:txBody>
      </p:sp>
      <p:cxnSp>
        <p:nvCxnSpPr>
          <p:cNvPr id="50" name="Straight Arrow Connector 49"/>
          <p:cNvCxnSpPr>
            <a:cxnSpLocks/>
          </p:cNvCxnSpPr>
          <p:nvPr/>
        </p:nvCxnSpPr>
        <p:spPr>
          <a:xfrm>
            <a:off x="5158714" y="1919229"/>
            <a:ext cx="714606" cy="4342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</p:cNvCxnSpPr>
          <p:nvPr/>
        </p:nvCxnSpPr>
        <p:spPr>
          <a:xfrm flipV="1">
            <a:off x="5158714" y="3556151"/>
            <a:ext cx="731192" cy="4633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967250" y="2507039"/>
            <a:ext cx="953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The Total Performance Score is the weighted average of the domain scores</a:t>
            </a:r>
          </a:p>
        </p:txBody>
      </p:sp>
      <p:sp>
        <p:nvSpPr>
          <p:cNvPr id="38" name="Rounded Rectangle 19">
            <a:extLst>
              <a:ext uri="{FF2B5EF4-FFF2-40B4-BE49-F238E27FC236}">
                <a16:creationId xmlns:a16="http://schemas.microsoft.com/office/drawing/2014/main" id="{C295815B-DA19-4495-9B59-B7708EBB83B1}"/>
              </a:ext>
            </a:extLst>
          </p:cNvPr>
          <p:cNvSpPr/>
          <p:nvPr/>
        </p:nvSpPr>
        <p:spPr>
          <a:xfrm>
            <a:off x="951890" y="2807154"/>
            <a:ext cx="2069220" cy="16699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COPD Mortality</a:t>
            </a:r>
          </a:p>
        </p:txBody>
      </p:sp>
      <p:sp>
        <p:nvSpPr>
          <p:cNvPr id="41" name="Rounded Rectangle 19">
            <a:extLst>
              <a:ext uri="{FF2B5EF4-FFF2-40B4-BE49-F238E27FC236}">
                <a16:creationId xmlns:a16="http://schemas.microsoft.com/office/drawing/2014/main" id="{EE59989F-25E0-4590-A063-BC05E998B7AF}"/>
              </a:ext>
            </a:extLst>
          </p:cNvPr>
          <p:cNvSpPr/>
          <p:nvPr/>
        </p:nvSpPr>
        <p:spPr>
          <a:xfrm>
            <a:off x="951890" y="3014359"/>
            <a:ext cx="2069220" cy="16699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Total Hip/Knee Arthroplasty Complications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30D216E4-D0AE-A543-89FD-3F43A832E5DE}"/>
              </a:ext>
            </a:extLst>
          </p:cNvPr>
          <p:cNvSpPr txBox="1">
            <a:spLocks/>
          </p:cNvSpPr>
          <p:nvPr/>
        </p:nvSpPr>
        <p:spPr>
          <a:xfrm>
            <a:off x="6084886" y="3695003"/>
            <a:ext cx="2373314" cy="1118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Arial" pitchFamily="34" charset="0"/>
              <a:buChar char="□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□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90000"/>
              <a:buFont typeface="Arial" pitchFamily="34" charset="0"/>
              <a:buChar char="□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□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100000"/>
              <a:buFont typeface="Arial" pitchFamily="34" charset="0"/>
              <a:buChar char="□"/>
              <a:defRPr sz="1400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Calibri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Incentive pool funded by 2% withhold of base operating payments ($190 million)</a:t>
            </a:r>
          </a:p>
          <a:p>
            <a:r>
              <a:rPr lang="en-US" sz="1200" dirty="0"/>
              <a:t>Budget neutral within hospital industry, but redistributive</a:t>
            </a:r>
          </a:p>
          <a:p>
            <a:endParaRPr lang="en-US" sz="1200" dirty="0"/>
          </a:p>
        </p:txBody>
      </p:sp>
      <p:pic>
        <p:nvPicPr>
          <p:cNvPr id="46" name="Audio 1">
            <a:hlinkClick r:id="" action="ppaction://media"/>
            <a:extLst>
              <a:ext uri="{FF2B5EF4-FFF2-40B4-BE49-F238E27FC236}">
                <a16:creationId xmlns:a16="http://schemas.microsoft.com/office/drawing/2014/main" id="{F8C34FED-AE71-7630-CD06-E94E87EA2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10" y="44153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2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BCE4A00-C072-43B8-BFFE-1D42AF379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133" y="1403878"/>
            <a:ext cx="6258418" cy="466390"/>
          </a:xfrm>
        </p:spPr>
        <p:txBody>
          <a:bodyPr>
            <a:noAutofit/>
          </a:bodyPr>
          <a:lstStyle/>
          <a:p>
            <a:pPr lvl="0"/>
            <a:r>
              <a:rPr lang="en-US" sz="1275" dirty="0">
                <a:solidFill>
                  <a:schemeClr val="accent1">
                    <a:lumMod val="50000"/>
                  </a:schemeClr>
                </a:solidFill>
              </a:rPr>
              <a:t>Incentive pool funded by </a:t>
            </a:r>
            <a:r>
              <a:rPr lang="en-US" sz="1275" b="1" dirty="0">
                <a:solidFill>
                  <a:schemeClr val="accent1">
                    <a:lumMod val="50000"/>
                  </a:schemeClr>
                </a:solidFill>
              </a:rPr>
              <a:t>2% withhold</a:t>
            </a:r>
            <a:r>
              <a:rPr lang="en-US" sz="1275" dirty="0">
                <a:solidFill>
                  <a:schemeClr val="accent1">
                    <a:lumMod val="50000"/>
                  </a:schemeClr>
                </a:solidFill>
              </a:rPr>
              <a:t> of base operating payments ($190 million)</a:t>
            </a:r>
          </a:p>
          <a:p>
            <a:pPr lvl="0"/>
            <a:r>
              <a:rPr lang="en-US" sz="1275" dirty="0">
                <a:solidFill>
                  <a:schemeClr val="accent1">
                    <a:lumMod val="50000"/>
                  </a:schemeClr>
                </a:solidFill>
              </a:rPr>
              <a:t>Budget neutral within hospital industry, but </a:t>
            </a:r>
            <a:r>
              <a:rPr lang="en-US" sz="1275" b="1" i="1" dirty="0">
                <a:solidFill>
                  <a:schemeClr val="accent1">
                    <a:lumMod val="50000"/>
                  </a:schemeClr>
                </a:solidFill>
              </a:rPr>
              <a:t>redistributive</a:t>
            </a:r>
            <a:endParaRPr lang="en-US" sz="1275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275" dirty="0"/>
          </a:p>
        </p:txBody>
      </p:sp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VBP Exchange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F9C4004-44CA-4B49-9D22-6900D3BC2960}" type="slidenum">
              <a:rPr lang="en-US" sz="1400" smtClean="0">
                <a:solidFill>
                  <a:schemeClr val="bg1"/>
                </a:solidFill>
                <a:latin typeface="+mj-lt"/>
              </a:rPr>
              <a:pPr>
                <a:defRPr/>
              </a:pPr>
              <a:t>28</a:t>
            </a:fld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731673285"/>
              </p:ext>
            </p:extLst>
          </p:nvPr>
        </p:nvGraphicFramePr>
        <p:xfrm>
          <a:off x="1371600" y="1997796"/>
          <a:ext cx="6553196" cy="291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1137B8-DCAB-41A4-A640-599A1FD29D8C}"/>
              </a:ext>
            </a:extLst>
          </p:cNvPr>
          <p:cNvCxnSpPr>
            <a:cxnSpLocks/>
          </p:cNvCxnSpPr>
          <p:nvPr/>
        </p:nvCxnSpPr>
        <p:spPr>
          <a:xfrm>
            <a:off x="4565984" y="3257550"/>
            <a:ext cx="0" cy="10668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E2DA18-A0A3-4B29-A6DE-D76DDAE3A608}"/>
              </a:ext>
            </a:extLst>
          </p:cNvPr>
          <p:cNvCxnSpPr>
            <a:cxnSpLocks/>
          </p:cNvCxnSpPr>
          <p:nvPr/>
        </p:nvCxnSpPr>
        <p:spPr>
          <a:xfrm>
            <a:off x="2362200" y="3257550"/>
            <a:ext cx="2203784" cy="902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9E1811-3FD3-A345-987C-3EB8DFCF3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4506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2"/>
    </mc:Choice>
    <mc:Fallback xmlns="">
      <p:transition spd="slow" advTm="48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F5E70F-A75F-4D50-9E52-078924AC3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VBP Financial Impacts </a:t>
            </a:r>
            <a:br>
              <a:rPr lang="en-US" dirty="0"/>
            </a:br>
            <a:r>
              <a:rPr lang="en-US" sz="1800" dirty="0"/>
              <a:t>(based on FY 2021 estimated payments and adjustment factors)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9362A-186B-4320-8AE9-66D8FA90B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4A4E1-CD01-453A-973A-C7CB934B1E13}"/>
              </a:ext>
            </a:extLst>
          </p:cNvPr>
          <p:cNvSpPr txBox="1"/>
          <p:nvPr/>
        </p:nvSpPr>
        <p:spPr>
          <a:xfrm>
            <a:off x="1483942" y="4813191"/>
            <a:ext cx="61150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/>
              <a:t>FY 2021 VBP bonuses/penalties are estimated using Medicare FFS payment rates, case counts and case-mix indices.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687829-387D-4C50-858D-BFA75DC69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135" y="1428750"/>
            <a:ext cx="6004665" cy="2826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04EFBE-E087-4BEF-B0C9-D9E84B3E27E6}"/>
              </a:ext>
            </a:extLst>
          </p:cNvPr>
          <p:cNvSpPr/>
          <p:nvPr/>
        </p:nvSpPr>
        <p:spPr>
          <a:xfrm>
            <a:off x="2114550" y="2479102"/>
            <a:ext cx="1657350" cy="413896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b="1">
                <a:solidFill>
                  <a:schemeClr val="tx1"/>
                </a:solidFill>
              </a:rPr>
              <a:t>Total Medicare Savings: $0</a:t>
            </a:r>
          </a:p>
          <a:p>
            <a:pPr algn="l"/>
            <a:r>
              <a:rPr lang="en-US" sz="900" b="1">
                <a:solidFill>
                  <a:schemeClr val="tx1"/>
                </a:solidFill>
              </a:rPr>
              <a:t>Redistribution: $190M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6662F7D-1487-496E-A935-90EDA2B40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232377"/>
              </p:ext>
            </p:extLst>
          </p:nvPr>
        </p:nvGraphicFramePr>
        <p:xfrm>
          <a:off x="2971800" y="4019550"/>
          <a:ext cx="3200400" cy="662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19354569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1416221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89408813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24347963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34023139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r>
                        <a:rPr lang="en-US" sz="900" b="1" dirty="0"/>
                        <a:t>$ (+/-)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NY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NJ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CT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RI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41176071"/>
                  </a:ext>
                </a:extLst>
              </a:tr>
              <a:tr h="228395">
                <a:tc>
                  <a:txBody>
                    <a:bodyPr/>
                    <a:lstStyle/>
                    <a:p>
                      <a:r>
                        <a:rPr lang="en-US" sz="900" b="1" dirty="0"/>
                        <a:t>Bonuses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11.6m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2.8m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1.3m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0.5m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42217833"/>
                  </a:ext>
                </a:extLst>
              </a:tr>
              <a:tr h="228395">
                <a:tc>
                  <a:txBody>
                    <a:bodyPr/>
                    <a:lstStyle/>
                    <a:p>
                      <a:r>
                        <a:rPr lang="en-US" sz="900" b="1" dirty="0"/>
                        <a:t>Penalties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-14.0m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-7.4m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-2.3m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-0.8m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59415003"/>
                  </a:ext>
                </a:extLst>
              </a:tr>
            </a:tbl>
          </a:graphicData>
        </a:graphic>
      </p:graphicFrame>
      <p:pic>
        <p:nvPicPr>
          <p:cNvPr id="13" name="Audio 4">
            <a:hlinkClick r:id="" action="ppaction://media"/>
            <a:extLst>
              <a:ext uri="{FF2B5EF4-FFF2-40B4-BE49-F238E27FC236}">
                <a16:creationId xmlns:a16="http://schemas.microsoft.com/office/drawing/2014/main" id="{3FE819AC-24CC-BD8A-1B9F-1BDE970CE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42550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7EAE2-C4B0-4EF1-A27F-56813C3AC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4C2E0ED-450A-4D79-AFF7-1CE9918B5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Payment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7771C-ABD1-A94F-A90B-69788B3CD53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123694"/>
            <a:ext cx="8229600" cy="3314700"/>
          </a:xfrm>
        </p:spPr>
        <p:txBody>
          <a:bodyPr>
            <a:normAutofit fontScale="70000" lnSpcReduction="20000"/>
          </a:bodyPr>
          <a:lstStyle/>
          <a:p>
            <a:pPr lvl="0" rtl="0">
              <a:lnSpc>
                <a:spcPct val="120000"/>
              </a:lnSpc>
            </a:pPr>
            <a:r>
              <a:rPr lang="en-US" b="1" baseline="0" dirty="0"/>
              <a:t>Federal fiscal year (FY) </a:t>
            </a:r>
          </a:p>
          <a:p>
            <a:pPr lvl="1" rtl="0">
              <a:lnSpc>
                <a:spcPct val="120000"/>
              </a:lnSpc>
            </a:pPr>
            <a:r>
              <a:rPr lang="en-US" baseline="0" dirty="0"/>
              <a:t>October 1 – September 30</a:t>
            </a:r>
            <a:endParaRPr lang="en-US" dirty="0"/>
          </a:p>
          <a:p>
            <a:pPr lvl="1" rtl="0">
              <a:lnSpc>
                <a:spcPct val="120000"/>
              </a:lnSpc>
            </a:pPr>
            <a:r>
              <a:rPr lang="en-US" dirty="0"/>
              <a:t>FY 2021: Oct. 1, 2020 – Sept. 30, 2021</a:t>
            </a:r>
          </a:p>
          <a:p>
            <a:pPr lvl="0">
              <a:lnSpc>
                <a:spcPct val="120000"/>
              </a:lnSpc>
            </a:pPr>
            <a:r>
              <a:rPr lang="en-US" b="1" dirty="0"/>
              <a:t>Fee-for-service (FFS)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Providers are paid for each service provided</a:t>
            </a:r>
          </a:p>
          <a:p>
            <a:pPr lvl="0">
              <a:lnSpc>
                <a:spcPct val="120000"/>
              </a:lnSpc>
            </a:pPr>
            <a:r>
              <a:rPr lang="en-US" b="1" dirty="0"/>
              <a:t>Prospective payment system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Reimbursement system based on predetermined amounts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Uses a system of classifying conditions or services that is linked to reimbursement </a:t>
            </a:r>
          </a:p>
          <a:p>
            <a:pPr lvl="0">
              <a:lnSpc>
                <a:spcPct val="120000"/>
              </a:lnSpc>
            </a:pPr>
            <a:r>
              <a:rPr lang="en-US" b="1" baseline="0" dirty="0"/>
              <a:t>Inpatient prospective payment system (IPPS)</a:t>
            </a:r>
            <a:endParaRPr lang="en-US" b="1" dirty="0"/>
          </a:p>
          <a:p>
            <a:pPr lvl="1" rtl="0">
              <a:lnSpc>
                <a:spcPct val="120000"/>
              </a:lnSpc>
            </a:pPr>
            <a:r>
              <a:rPr lang="en-US" baseline="0" dirty="0"/>
              <a:t>Reimburses primarily for hospital inpatient services</a:t>
            </a:r>
            <a:endParaRPr lang="en-US" dirty="0"/>
          </a:p>
          <a:p>
            <a:pPr lvl="1" rtl="0">
              <a:lnSpc>
                <a:spcPct val="120000"/>
              </a:lnSpc>
            </a:pPr>
            <a:r>
              <a:rPr lang="en-US" baseline="0" dirty="0"/>
              <a:t>Reimbursement based on Medicare Severity Diagnosis Related Groups (MS-DRGs)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E82072-1C72-4262-B7A0-E569EACA5EF1}"/>
              </a:ext>
            </a:extLst>
          </p:cNvPr>
          <p:cNvSpPr txBox="1"/>
          <p:nvPr/>
        </p:nvSpPr>
        <p:spPr>
          <a:xfrm>
            <a:off x="457197" y="4625777"/>
            <a:ext cx="670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 learn more about health care terminology, please see </a:t>
            </a:r>
            <a:r>
              <a:rPr lang="en-US" sz="1200" dirty="0">
                <a:hlinkClick r:id="rId5"/>
              </a:rPr>
              <a:t>GNYHA Health Care Terms 2022</a:t>
            </a:r>
            <a:endParaRPr lang="en-US" sz="1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35E96D-9356-AD73-8CF5-D06510F37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400" y="41547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8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4CE9B946-C7B9-4C2C-90BF-290B31C740E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2021 HRRP Scoring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3124200" y="1814664"/>
            <a:ext cx="1869947" cy="2643409"/>
            <a:chOff x="2667628" y="3041938"/>
            <a:chExt cx="2119607" cy="3524545"/>
          </a:xfrm>
        </p:grpSpPr>
        <p:sp>
          <p:nvSpPr>
            <p:cNvPr id="2" name="Rounded Rectangle 1"/>
            <p:cNvSpPr/>
            <p:nvPr/>
          </p:nvSpPr>
          <p:spPr>
            <a:xfrm>
              <a:off x="2673071" y="3041938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AMI ERR – </a:t>
              </a:r>
            </a:p>
            <a:p>
              <a:pPr algn="ctr"/>
              <a:r>
                <a:rPr lang="en-US" sz="1050" dirty="0"/>
                <a:t>Peer Group Median*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673071" y="3649078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Heart Failure ERR – </a:t>
              </a:r>
            </a:p>
            <a:p>
              <a:pPr algn="ctr"/>
              <a:r>
                <a:rPr lang="en-US" sz="1050" dirty="0"/>
                <a:t>Peer Group Median*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673071" y="4249080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Pneumonia ERR – </a:t>
              </a:r>
            </a:p>
            <a:p>
              <a:pPr algn="ctr"/>
              <a:r>
                <a:rPr lang="en-US" sz="1050" dirty="0"/>
                <a:t>Peer Group Median*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673071" y="5463193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COPD ERR – </a:t>
              </a:r>
            </a:p>
            <a:p>
              <a:pPr algn="ctr"/>
              <a:r>
                <a:rPr lang="en-US" sz="1050" dirty="0"/>
                <a:t>Peer Group Median*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73071" y="6070208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CABG ERR – 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Peer Group Median*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667628" y="4854624"/>
              <a:ext cx="2119607" cy="50076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Total Hip/Total Knee Arthroplasty ERR – Peer Group Median*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787995" y="1911611"/>
            <a:ext cx="413753" cy="2502035"/>
            <a:chOff x="2206538" y="3151576"/>
            <a:chExt cx="551670" cy="3336046"/>
          </a:xfrm>
        </p:grpSpPr>
        <p:sp>
          <p:nvSpPr>
            <p:cNvPr id="33" name="TextBox 32"/>
            <p:cNvSpPr txBox="1"/>
            <p:nvPr/>
          </p:nvSpPr>
          <p:spPr>
            <a:xfrm>
              <a:off x="2206538" y="3151576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206538" y="3758716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206538" y="4358718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6538" y="4966509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206538" y="5572832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206538" y="6179846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57197" y="1139094"/>
            <a:ext cx="8153403" cy="415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The </a:t>
            </a:r>
            <a:r>
              <a:rPr lang="en-US" sz="1050" b="1" dirty="0"/>
              <a:t>Readmissions Adjustment Factor</a:t>
            </a:r>
            <a:r>
              <a:rPr lang="en-US" sz="1050" dirty="0"/>
              <a:t> is one minus the weighted average of ERRs minus a hospital’s peer group median ERR where the weights are the Base Operating DRG Payments as a proportion of total DRG payments for each condition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>
            <a:off x="5118778" y="2218917"/>
            <a:ext cx="624003" cy="4594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cxnSpLocks/>
          </p:cNvCxnSpPr>
          <p:nvPr/>
        </p:nvCxnSpPr>
        <p:spPr>
          <a:xfrm flipV="1">
            <a:off x="5112759" y="3292527"/>
            <a:ext cx="621296" cy="5029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Chart 70"/>
          <p:cNvGraphicFramePr/>
          <p:nvPr>
            <p:extLst>
              <p:ext uri="{D42A27DB-BD31-4B8C-83A1-F6EECF244321}">
                <p14:modId xmlns:p14="http://schemas.microsoft.com/office/powerpoint/2010/main" val="2303612274"/>
              </p:ext>
            </p:extLst>
          </p:nvPr>
        </p:nvGraphicFramePr>
        <p:xfrm>
          <a:off x="6152166" y="2184815"/>
          <a:ext cx="1410802" cy="1547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6082956" y="3671525"/>
            <a:ext cx="1552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Readmissions Adjustment Factor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87443" y="2800480"/>
            <a:ext cx="5540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1 -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4727" y="4550857"/>
            <a:ext cx="25146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* if this number is less than 0, it is set to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77A1F2-AD6F-4A62-B5FD-608F82EF6F49}"/>
              </a:ext>
            </a:extLst>
          </p:cNvPr>
          <p:cNvSpPr txBox="1"/>
          <p:nvPr/>
        </p:nvSpPr>
        <p:spPr>
          <a:xfrm>
            <a:off x="1156951" y="4554615"/>
            <a:ext cx="25146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Payments as a proportion of total payments</a:t>
            </a:r>
          </a:p>
          <a:p>
            <a:r>
              <a:rPr lang="en-US" sz="825" dirty="0"/>
              <a:t>ERR Excess Readmission Ratio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65AA278-0509-4085-97DF-AB6EF8F72789}"/>
              </a:ext>
            </a:extLst>
          </p:cNvPr>
          <p:cNvGrpSpPr/>
          <p:nvPr/>
        </p:nvGrpSpPr>
        <p:grpSpPr>
          <a:xfrm>
            <a:off x="1346936" y="1814519"/>
            <a:ext cx="1506481" cy="2653300"/>
            <a:chOff x="290877" y="3126957"/>
            <a:chExt cx="2008641" cy="3399695"/>
          </a:xfrm>
        </p:grpSpPr>
        <p:sp>
          <p:nvSpPr>
            <p:cNvPr id="35" name="Rounded Rectangle 52">
              <a:extLst>
                <a:ext uri="{FF2B5EF4-FFF2-40B4-BE49-F238E27FC236}">
                  <a16:creationId xmlns:a16="http://schemas.microsoft.com/office/drawing/2014/main" id="{CB21B2CD-9FEC-46B5-A4DD-4FC2E65C3F8C}"/>
                </a:ext>
              </a:extLst>
            </p:cNvPr>
            <p:cNvSpPr/>
            <p:nvPr/>
          </p:nvSpPr>
          <p:spPr>
            <a:xfrm>
              <a:off x="296035" y="3126957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AMI Payments</a:t>
              </a:r>
            </a:p>
          </p:txBody>
        </p:sp>
        <p:sp>
          <p:nvSpPr>
            <p:cNvPr id="37" name="Rounded Rectangle 53">
              <a:extLst>
                <a:ext uri="{FF2B5EF4-FFF2-40B4-BE49-F238E27FC236}">
                  <a16:creationId xmlns:a16="http://schemas.microsoft.com/office/drawing/2014/main" id="{704374F4-0F07-404E-9B90-7A509887D691}"/>
                </a:ext>
              </a:extLst>
            </p:cNvPr>
            <p:cNvSpPr/>
            <p:nvPr/>
          </p:nvSpPr>
          <p:spPr>
            <a:xfrm>
              <a:off x="296035" y="3724651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Heart Failure Payments</a:t>
              </a:r>
            </a:p>
          </p:txBody>
        </p:sp>
        <p:sp>
          <p:nvSpPr>
            <p:cNvPr id="38" name="Rounded Rectangle 56">
              <a:extLst>
                <a:ext uri="{FF2B5EF4-FFF2-40B4-BE49-F238E27FC236}">
                  <a16:creationId xmlns:a16="http://schemas.microsoft.com/office/drawing/2014/main" id="{3F3B452A-E8BD-4841-B57C-825A4839C10A}"/>
                </a:ext>
              </a:extLst>
            </p:cNvPr>
            <p:cNvSpPr/>
            <p:nvPr/>
          </p:nvSpPr>
          <p:spPr>
            <a:xfrm>
              <a:off x="296035" y="4286860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Pneumonia Payments</a:t>
              </a:r>
            </a:p>
          </p:txBody>
        </p:sp>
        <p:sp>
          <p:nvSpPr>
            <p:cNvPr id="39" name="Rounded Rectangle 57">
              <a:extLst>
                <a:ext uri="{FF2B5EF4-FFF2-40B4-BE49-F238E27FC236}">
                  <a16:creationId xmlns:a16="http://schemas.microsoft.com/office/drawing/2014/main" id="{FB324242-DD7D-411B-AAF7-A60B4CD2F9EA}"/>
                </a:ext>
              </a:extLst>
            </p:cNvPr>
            <p:cNvSpPr/>
            <p:nvPr/>
          </p:nvSpPr>
          <p:spPr>
            <a:xfrm>
              <a:off x="296035" y="5446333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COPD Payments</a:t>
              </a:r>
            </a:p>
          </p:txBody>
        </p:sp>
        <p:sp>
          <p:nvSpPr>
            <p:cNvPr id="40" name="Rounded Rectangle 58">
              <a:extLst>
                <a:ext uri="{FF2B5EF4-FFF2-40B4-BE49-F238E27FC236}">
                  <a16:creationId xmlns:a16="http://schemas.microsoft.com/office/drawing/2014/main" id="{2D4FBF72-FC73-47DA-8005-A46FBC38782B}"/>
                </a:ext>
              </a:extLst>
            </p:cNvPr>
            <p:cNvSpPr/>
            <p:nvPr/>
          </p:nvSpPr>
          <p:spPr>
            <a:xfrm>
              <a:off x="296035" y="6053348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CABG Payments</a:t>
              </a:r>
            </a:p>
          </p:txBody>
        </p:sp>
        <p:sp>
          <p:nvSpPr>
            <p:cNvPr id="42" name="Rounded Rectangle 50">
              <a:extLst>
                <a:ext uri="{FF2B5EF4-FFF2-40B4-BE49-F238E27FC236}">
                  <a16:creationId xmlns:a16="http://schemas.microsoft.com/office/drawing/2014/main" id="{E40B298F-A494-46DF-8E25-F062AD982F4E}"/>
                </a:ext>
              </a:extLst>
            </p:cNvPr>
            <p:cNvSpPr/>
            <p:nvPr/>
          </p:nvSpPr>
          <p:spPr>
            <a:xfrm>
              <a:off x="290877" y="4885111"/>
              <a:ext cx="2008641" cy="47758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Total Hip/Total Knee Arthroplasty Payments</a:t>
              </a:r>
            </a:p>
          </p:txBody>
        </p:sp>
      </p:grpSp>
      <p:pic>
        <p:nvPicPr>
          <p:cNvPr id="44" name="Audio 4">
            <a:hlinkClick r:id="" action="ppaction://media"/>
            <a:extLst>
              <a:ext uri="{FF2B5EF4-FFF2-40B4-BE49-F238E27FC236}">
                <a16:creationId xmlns:a16="http://schemas.microsoft.com/office/drawing/2014/main" id="{F80AAA80-90B6-C49C-BF8C-53D21496B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4200" y="42489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5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>
            <a:extLst>
              <a:ext uri="{FF2B5EF4-FFF2-40B4-BE49-F238E27FC236}">
                <a16:creationId xmlns:a16="http://schemas.microsoft.com/office/drawing/2014/main" id="{8074ACF6-31C3-1E48-A883-B5130AEB1AAD}"/>
              </a:ext>
            </a:extLst>
          </p:cNvPr>
          <p:cNvSpPr txBox="1"/>
          <p:nvPr/>
        </p:nvSpPr>
        <p:spPr>
          <a:xfrm>
            <a:off x="1295400" y="1139094"/>
            <a:ext cx="6400800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influence of a </a:t>
            </a:r>
            <a:r>
              <a:rPr lang="en-US" sz="1600" b="1" dirty="0"/>
              <a:t>measure</a:t>
            </a:r>
            <a:r>
              <a:rPr lang="en-US" sz="1600" dirty="0"/>
              <a:t> is based on its </a:t>
            </a:r>
            <a:r>
              <a:rPr lang="en-US" sz="1600" b="1" dirty="0"/>
              <a:t>weight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4CE9B946-C7B9-4C2C-90BF-290B31C740E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2021 HRRP Scoring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1F466B-E9B5-4840-918C-F3BCB45FE858}"/>
              </a:ext>
            </a:extLst>
          </p:cNvPr>
          <p:cNvGrpSpPr/>
          <p:nvPr/>
        </p:nvGrpSpPr>
        <p:grpSpPr>
          <a:xfrm>
            <a:off x="3124200" y="1814664"/>
            <a:ext cx="1869947" cy="2643409"/>
            <a:chOff x="2667628" y="3041938"/>
            <a:chExt cx="2119607" cy="3524545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95A95201-0F0D-D341-8768-0066EBE20070}"/>
                </a:ext>
              </a:extLst>
            </p:cNvPr>
            <p:cNvSpPr/>
            <p:nvPr/>
          </p:nvSpPr>
          <p:spPr>
            <a:xfrm>
              <a:off x="2673071" y="3041938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AMI ERR – </a:t>
              </a:r>
            </a:p>
            <a:p>
              <a:pPr algn="ctr"/>
              <a:r>
                <a:rPr lang="en-US" sz="1050" dirty="0"/>
                <a:t>Peer Group Median*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D658B820-C1E2-2948-AC66-8B478AF79BC1}"/>
                </a:ext>
              </a:extLst>
            </p:cNvPr>
            <p:cNvSpPr/>
            <p:nvPr/>
          </p:nvSpPr>
          <p:spPr>
            <a:xfrm>
              <a:off x="2673071" y="3649078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Heart Failure ERR – </a:t>
              </a:r>
            </a:p>
            <a:p>
              <a:pPr algn="ctr"/>
              <a:r>
                <a:rPr lang="en-US" sz="1050" dirty="0"/>
                <a:t>Peer Group Median*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FA12B32C-87B6-B447-B255-36BB66C8D39C}"/>
                </a:ext>
              </a:extLst>
            </p:cNvPr>
            <p:cNvSpPr/>
            <p:nvPr/>
          </p:nvSpPr>
          <p:spPr>
            <a:xfrm>
              <a:off x="2673071" y="4249080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Pneumonia ERR – </a:t>
              </a:r>
            </a:p>
            <a:p>
              <a:pPr algn="ctr"/>
              <a:r>
                <a:rPr lang="en-US" sz="1050" dirty="0"/>
                <a:t>Peer Group Median*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42FFCBA8-58E2-9940-B0EA-8644C867DE1B}"/>
                </a:ext>
              </a:extLst>
            </p:cNvPr>
            <p:cNvSpPr/>
            <p:nvPr/>
          </p:nvSpPr>
          <p:spPr>
            <a:xfrm>
              <a:off x="2673071" y="5463193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COPD ERR – </a:t>
              </a:r>
            </a:p>
            <a:p>
              <a:pPr algn="ctr"/>
              <a:r>
                <a:rPr lang="en-US" sz="1050" dirty="0"/>
                <a:t>Peer Group Median*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5AFC24AF-344C-2F44-B826-3D66FA96B616}"/>
                </a:ext>
              </a:extLst>
            </p:cNvPr>
            <p:cNvSpPr/>
            <p:nvPr/>
          </p:nvSpPr>
          <p:spPr>
            <a:xfrm>
              <a:off x="2673071" y="6070208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CABG ERR – 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Peer Group Median*</a:t>
              </a: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D7F4F6FF-D84C-D444-A0B8-EAE7F044E13C}"/>
                </a:ext>
              </a:extLst>
            </p:cNvPr>
            <p:cNvSpPr/>
            <p:nvPr/>
          </p:nvSpPr>
          <p:spPr>
            <a:xfrm>
              <a:off x="2667628" y="4854624"/>
              <a:ext cx="2119607" cy="50076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Total Hip/Total Knee Arthroplasty ERR – Peer Group Median*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9A6D1FA-90B0-8543-99CD-B36AE01E4FFF}"/>
              </a:ext>
            </a:extLst>
          </p:cNvPr>
          <p:cNvGrpSpPr/>
          <p:nvPr/>
        </p:nvGrpSpPr>
        <p:grpSpPr>
          <a:xfrm>
            <a:off x="2787995" y="1911611"/>
            <a:ext cx="413753" cy="2502035"/>
            <a:chOff x="2206538" y="3151576"/>
            <a:chExt cx="551670" cy="333604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2DF593E-DE9B-164E-A969-52DAF194F5BC}"/>
                </a:ext>
              </a:extLst>
            </p:cNvPr>
            <p:cNvSpPr txBox="1"/>
            <p:nvPr/>
          </p:nvSpPr>
          <p:spPr>
            <a:xfrm>
              <a:off x="2206538" y="3151576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44C09B8-1AD4-7445-9A19-5A5052F16596}"/>
                </a:ext>
              </a:extLst>
            </p:cNvPr>
            <p:cNvSpPr txBox="1"/>
            <p:nvPr/>
          </p:nvSpPr>
          <p:spPr>
            <a:xfrm>
              <a:off x="2206538" y="3758716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07AE04B-FE8A-7D48-AE75-BD117E10F21D}"/>
                </a:ext>
              </a:extLst>
            </p:cNvPr>
            <p:cNvSpPr txBox="1"/>
            <p:nvPr/>
          </p:nvSpPr>
          <p:spPr>
            <a:xfrm>
              <a:off x="2206538" y="4358718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125A06B-74E6-2542-B72D-504DA7B3F5A6}"/>
                </a:ext>
              </a:extLst>
            </p:cNvPr>
            <p:cNvSpPr txBox="1"/>
            <p:nvPr/>
          </p:nvSpPr>
          <p:spPr>
            <a:xfrm>
              <a:off x="2206538" y="4966509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5CB576A-7253-A04F-A187-D6565BA693C4}"/>
                </a:ext>
              </a:extLst>
            </p:cNvPr>
            <p:cNvSpPr txBox="1"/>
            <p:nvPr/>
          </p:nvSpPr>
          <p:spPr>
            <a:xfrm>
              <a:off x="2206538" y="5572832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1CC242E-0587-EC4F-8B06-5843EBBCBF80}"/>
                </a:ext>
              </a:extLst>
            </p:cNvPr>
            <p:cNvSpPr txBox="1"/>
            <p:nvPr/>
          </p:nvSpPr>
          <p:spPr>
            <a:xfrm>
              <a:off x="2206538" y="6179846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ADF02AC-D82D-7540-9D40-E5B8E260A86D}"/>
              </a:ext>
            </a:extLst>
          </p:cNvPr>
          <p:cNvCxnSpPr>
            <a:cxnSpLocks/>
          </p:cNvCxnSpPr>
          <p:nvPr/>
        </p:nvCxnSpPr>
        <p:spPr>
          <a:xfrm>
            <a:off x="5118778" y="2218917"/>
            <a:ext cx="624003" cy="4594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E86AB8B-9E71-CF47-A9A8-E0E205CF5953}"/>
              </a:ext>
            </a:extLst>
          </p:cNvPr>
          <p:cNvCxnSpPr>
            <a:cxnSpLocks/>
          </p:cNvCxnSpPr>
          <p:nvPr/>
        </p:nvCxnSpPr>
        <p:spPr>
          <a:xfrm flipV="1">
            <a:off x="5112759" y="3292527"/>
            <a:ext cx="621296" cy="5029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7" name="Chart 66">
            <a:extLst>
              <a:ext uri="{FF2B5EF4-FFF2-40B4-BE49-F238E27FC236}">
                <a16:creationId xmlns:a16="http://schemas.microsoft.com/office/drawing/2014/main" id="{B9C018DC-BEAF-EA45-889D-C93C180A3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2749997"/>
              </p:ext>
            </p:extLst>
          </p:nvPr>
        </p:nvGraphicFramePr>
        <p:xfrm>
          <a:off x="6152166" y="2184815"/>
          <a:ext cx="1410802" cy="1547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C112FA31-69BC-E249-A390-AEA28AB7FC9B}"/>
              </a:ext>
            </a:extLst>
          </p:cNvPr>
          <p:cNvSpPr txBox="1"/>
          <p:nvPr/>
        </p:nvSpPr>
        <p:spPr>
          <a:xfrm>
            <a:off x="6082956" y="3671525"/>
            <a:ext cx="1552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Readmissions Adjustment Factor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233E8E6-D57F-C141-A381-6CEF1E7C1A64}"/>
              </a:ext>
            </a:extLst>
          </p:cNvPr>
          <p:cNvSpPr txBox="1"/>
          <p:nvPr/>
        </p:nvSpPr>
        <p:spPr>
          <a:xfrm>
            <a:off x="5887443" y="2800480"/>
            <a:ext cx="5540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1 -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F1DA226-FB0A-BB4E-9047-5A93306BFAFE}"/>
              </a:ext>
            </a:extLst>
          </p:cNvPr>
          <p:cNvSpPr txBox="1"/>
          <p:nvPr/>
        </p:nvSpPr>
        <p:spPr>
          <a:xfrm>
            <a:off x="3304727" y="4550857"/>
            <a:ext cx="25146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* if this number is less than 0, it is set to 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0D85544-F5BB-D048-9B4F-7BF176B6C071}"/>
              </a:ext>
            </a:extLst>
          </p:cNvPr>
          <p:cNvSpPr txBox="1"/>
          <p:nvPr/>
        </p:nvSpPr>
        <p:spPr>
          <a:xfrm>
            <a:off x="1156951" y="4554615"/>
            <a:ext cx="25146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Payments as a proportion of total payments</a:t>
            </a:r>
          </a:p>
          <a:p>
            <a:r>
              <a:rPr lang="en-US" sz="825" dirty="0"/>
              <a:t>ERR Excess Readmission Ratio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7D4202B-7096-4F4D-B87F-8F2B9ED906FC}"/>
              </a:ext>
            </a:extLst>
          </p:cNvPr>
          <p:cNvGrpSpPr/>
          <p:nvPr/>
        </p:nvGrpSpPr>
        <p:grpSpPr>
          <a:xfrm>
            <a:off x="1346936" y="1814519"/>
            <a:ext cx="1506481" cy="2653300"/>
            <a:chOff x="290877" y="3126957"/>
            <a:chExt cx="2008641" cy="3399695"/>
          </a:xfrm>
        </p:grpSpPr>
        <p:sp>
          <p:nvSpPr>
            <p:cNvPr id="76" name="Rounded Rectangle 52">
              <a:extLst>
                <a:ext uri="{FF2B5EF4-FFF2-40B4-BE49-F238E27FC236}">
                  <a16:creationId xmlns:a16="http://schemas.microsoft.com/office/drawing/2014/main" id="{D9E6AD7F-D033-2948-BE72-1D015FA9DD41}"/>
                </a:ext>
              </a:extLst>
            </p:cNvPr>
            <p:cNvSpPr/>
            <p:nvPr/>
          </p:nvSpPr>
          <p:spPr>
            <a:xfrm>
              <a:off x="296035" y="3126957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AMI Payments</a:t>
              </a:r>
            </a:p>
          </p:txBody>
        </p:sp>
        <p:sp>
          <p:nvSpPr>
            <p:cNvPr id="79" name="Rounded Rectangle 53">
              <a:extLst>
                <a:ext uri="{FF2B5EF4-FFF2-40B4-BE49-F238E27FC236}">
                  <a16:creationId xmlns:a16="http://schemas.microsoft.com/office/drawing/2014/main" id="{4B3F5435-4571-A049-BD99-7F31D3E8317C}"/>
                </a:ext>
              </a:extLst>
            </p:cNvPr>
            <p:cNvSpPr/>
            <p:nvPr/>
          </p:nvSpPr>
          <p:spPr>
            <a:xfrm>
              <a:off x="296035" y="3724651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Heart Failure Payments</a:t>
              </a:r>
            </a:p>
          </p:txBody>
        </p:sp>
        <p:sp>
          <p:nvSpPr>
            <p:cNvPr id="80" name="Rounded Rectangle 56">
              <a:extLst>
                <a:ext uri="{FF2B5EF4-FFF2-40B4-BE49-F238E27FC236}">
                  <a16:creationId xmlns:a16="http://schemas.microsoft.com/office/drawing/2014/main" id="{3F45A842-1003-0A4C-A511-CAE6840E0B4E}"/>
                </a:ext>
              </a:extLst>
            </p:cNvPr>
            <p:cNvSpPr/>
            <p:nvPr/>
          </p:nvSpPr>
          <p:spPr>
            <a:xfrm>
              <a:off x="296035" y="4286860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Pneumonia Payments</a:t>
              </a:r>
            </a:p>
          </p:txBody>
        </p:sp>
        <p:sp>
          <p:nvSpPr>
            <p:cNvPr id="81" name="Rounded Rectangle 57">
              <a:extLst>
                <a:ext uri="{FF2B5EF4-FFF2-40B4-BE49-F238E27FC236}">
                  <a16:creationId xmlns:a16="http://schemas.microsoft.com/office/drawing/2014/main" id="{C0E447BC-1E70-F141-831A-839835FB4F05}"/>
                </a:ext>
              </a:extLst>
            </p:cNvPr>
            <p:cNvSpPr/>
            <p:nvPr/>
          </p:nvSpPr>
          <p:spPr>
            <a:xfrm>
              <a:off x="296035" y="5446333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COPD Payments</a:t>
              </a:r>
            </a:p>
          </p:txBody>
        </p:sp>
        <p:sp>
          <p:nvSpPr>
            <p:cNvPr id="82" name="Rounded Rectangle 58">
              <a:extLst>
                <a:ext uri="{FF2B5EF4-FFF2-40B4-BE49-F238E27FC236}">
                  <a16:creationId xmlns:a16="http://schemas.microsoft.com/office/drawing/2014/main" id="{6E1FB940-C026-6D44-BCB8-A5BEE1F70A9F}"/>
                </a:ext>
              </a:extLst>
            </p:cNvPr>
            <p:cNvSpPr/>
            <p:nvPr/>
          </p:nvSpPr>
          <p:spPr>
            <a:xfrm>
              <a:off x="296035" y="6053348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CABG Payments</a:t>
              </a:r>
            </a:p>
          </p:txBody>
        </p:sp>
        <p:sp>
          <p:nvSpPr>
            <p:cNvPr id="83" name="Rounded Rectangle 50">
              <a:extLst>
                <a:ext uri="{FF2B5EF4-FFF2-40B4-BE49-F238E27FC236}">
                  <a16:creationId xmlns:a16="http://schemas.microsoft.com/office/drawing/2014/main" id="{AC5ACD67-7DC4-B242-945B-2B0C328BAC0E}"/>
                </a:ext>
              </a:extLst>
            </p:cNvPr>
            <p:cNvSpPr/>
            <p:nvPr/>
          </p:nvSpPr>
          <p:spPr>
            <a:xfrm>
              <a:off x="290877" y="4885111"/>
              <a:ext cx="2008641" cy="47758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Total Hip/Total Knee Arthroplasty Payments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587DF8F-FDEE-874D-8BD3-141B317DEC08}"/>
              </a:ext>
            </a:extLst>
          </p:cNvPr>
          <p:cNvSpPr/>
          <p:nvPr/>
        </p:nvSpPr>
        <p:spPr>
          <a:xfrm>
            <a:off x="1295400" y="1730671"/>
            <a:ext cx="1600200" cy="282394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Audio 4">
            <a:hlinkClick r:id="" action="ppaction://media"/>
            <a:extLst>
              <a:ext uri="{FF2B5EF4-FFF2-40B4-BE49-F238E27FC236}">
                <a16:creationId xmlns:a16="http://schemas.microsoft.com/office/drawing/2014/main" id="{23EA9E63-E78E-FC88-3248-ACDE5B241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7102" y="4330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8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4CE9B946-C7B9-4C2C-90BF-290B31C740E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2021 HRRP Scoring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EAC25D-EB1F-45E6-8EC7-EE71A13A30C4}"/>
              </a:ext>
            </a:extLst>
          </p:cNvPr>
          <p:cNvSpPr txBox="1"/>
          <p:nvPr/>
        </p:nvSpPr>
        <p:spPr>
          <a:xfrm>
            <a:off x="3061045" y="1134838"/>
            <a:ext cx="4501923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 hospital’s peer group is defined by its </a:t>
            </a:r>
          </a:p>
          <a:p>
            <a:pPr algn="ctr"/>
            <a:r>
              <a:rPr lang="en-US" sz="1350" dirty="0"/>
              <a:t>% of dual eligible patients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EB8D61-AA09-3D46-9927-DAEF99ED6896}"/>
              </a:ext>
            </a:extLst>
          </p:cNvPr>
          <p:cNvGrpSpPr/>
          <p:nvPr/>
        </p:nvGrpSpPr>
        <p:grpSpPr>
          <a:xfrm>
            <a:off x="1300234" y="1135634"/>
            <a:ext cx="1599883" cy="507831"/>
            <a:chOff x="1300234" y="1135634"/>
            <a:chExt cx="1599883" cy="50783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114D8F-C6AF-4353-8D9D-FA0D4E3B1151}"/>
                </a:ext>
              </a:extLst>
            </p:cNvPr>
            <p:cNvSpPr txBox="1"/>
            <p:nvPr/>
          </p:nvSpPr>
          <p:spPr>
            <a:xfrm>
              <a:off x="1300234" y="1135634"/>
              <a:ext cx="1599883" cy="50783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ERR =   Predicted</a:t>
              </a:r>
            </a:p>
            <a:p>
              <a:r>
                <a:rPr lang="en-US" sz="1350" dirty="0"/>
                <a:t>              Expected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39BD21D-6E74-42CA-9CC3-D3AA1EB4FC08}"/>
                </a:ext>
              </a:extLst>
            </p:cNvPr>
            <p:cNvCxnSpPr/>
            <p:nvPr/>
          </p:nvCxnSpPr>
          <p:spPr>
            <a:xfrm>
              <a:off x="1964224" y="1378008"/>
              <a:ext cx="8229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0B40DA-AB9D-AD44-AB08-B8110170947A}"/>
              </a:ext>
            </a:extLst>
          </p:cNvPr>
          <p:cNvGrpSpPr/>
          <p:nvPr/>
        </p:nvGrpSpPr>
        <p:grpSpPr>
          <a:xfrm>
            <a:off x="3124200" y="1814664"/>
            <a:ext cx="1869947" cy="2643409"/>
            <a:chOff x="2667628" y="3041938"/>
            <a:chExt cx="2119607" cy="3524545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5182C803-6E3B-A545-9A3E-A7416119A86A}"/>
                </a:ext>
              </a:extLst>
            </p:cNvPr>
            <p:cNvSpPr/>
            <p:nvPr/>
          </p:nvSpPr>
          <p:spPr>
            <a:xfrm>
              <a:off x="2673071" y="3041938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AMI ERR – </a:t>
              </a:r>
            </a:p>
            <a:p>
              <a:pPr algn="ctr"/>
              <a:r>
                <a:rPr lang="en-US" sz="1050" dirty="0"/>
                <a:t>Peer Group Median*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DD04B7C-3078-6E41-B0E9-F4AD8E98849B}"/>
                </a:ext>
              </a:extLst>
            </p:cNvPr>
            <p:cNvSpPr/>
            <p:nvPr/>
          </p:nvSpPr>
          <p:spPr>
            <a:xfrm>
              <a:off x="2673071" y="3649078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Heart Failure ERR – </a:t>
              </a:r>
            </a:p>
            <a:p>
              <a:pPr algn="ctr"/>
              <a:r>
                <a:rPr lang="en-US" sz="1050" dirty="0"/>
                <a:t>Peer Group Median*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F6ED3565-04F3-0544-A1D1-7186A1218339}"/>
                </a:ext>
              </a:extLst>
            </p:cNvPr>
            <p:cNvSpPr/>
            <p:nvPr/>
          </p:nvSpPr>
          <p:spPr>
            <a:xfrm>
              <a:off x="2673071" y="4249080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Pneumonia ERR – </a:t>
              </a:r>
            </a:p>
            <a:p>
              <a:pPr algn="ctr"/>
              <a:r>
                <a:rPr lang="en-US" sz="1050" dirty="0"/>
                <a:t>Peer Group Median*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A420B61E-782A-5F43-8F19-13673EAE4914}"/>
                </a:ext>
              </a:extLst>
            </p:cNvPr>
            <p:cNvSpPr/>
            <p:nvPr/>
          </p:nvSpPr>
          <p:spPr>
            <a:xfrm>
              <a:off x="2673071" y="5463193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COPD ERR – </a:t>
              </a:r>
            </a:p>
            <a:p>
              <a:pPr algn="ctr"/>
              <a:r>
                <a:rPr lang="en-US" sz="1050" dirty="0"/>
                <a:t>Peer Group Median*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D49D1140-EC7E-DD41-814A-308E383B50E6}"/>
                </a:ext>
              </a:extLst>
            </p:cNvPr>
            <p:cNvSpPr/>
            <p:nvPr/>
          </p:nvSpPr>
          <p:spPr>
            <a:xfrm>
              <a:off x="2673071" y="6070208"/>
              <a:ext cx="2108720" cy="4962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CABG ERR – 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Peer Group Median*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75D43201-FC2C-B44C-B523-8B7DFE0A30BA}"/>
                </a:ext>
              </a:extLst>
            </p:cNvPr>
            <p:cNvSpPr/>
            <p:nvPr/>
          </p:nvSpPr>
          <p:spPr>
            <a:xfrm>
              <a:off x="2667628" y="4854624"/>
              <a:ext cx="2119607" cy="50076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Total Hip/Total Knee Arthroplasty ERR – Peer Group Median*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663C1C3-E056-8F45-AE51-6641A6738E74}"/>
              </a:ext>
            </a:extLst>
          </p:cNvPr>
          <p:cNvGrpSpPr/>
          <p:nvPr/>
        </p:nvGrpSpPr>
        <p:grpSpPr>
          <a:xfrm>
            <a:off x="2787995" y="1911611"/>
            <a:ext cx="413753" cy="2502035"/>
            <a:chOff x="2206538" y="3151576"/>
            <a:chExt cx="551670" cy="333604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A3EE057-0C06-DC41-907C-6D83A9D363EC}"/>
                </a:ext>
              </a:extLst>
            </p:cNvPr>
            <p:cNvSpPr txBox="1"/>
            <p:nvPr/>
          </p:nvSpPr>
          <p:spPr>
            <a:xfrm>
              <a:off x="2206538" y="3151576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A816977-F000-8340-B3A0-BBB59FD20013}"/>
                </a:ext>
              </a:extLst>
            </p:cNvPr>
            <p:cNvSpPr txBox="1"/>
            <p:nvPr/>
          </p:nvSpPr>
          <p:spPr>
            <a:xfrm>
              <a:off x="2206538" y="3758716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96DA1F0-497F-394F-ABC3-0B0EF936409E}"/>
                </a:ext>
              </a:extLst>
            </p:cNvPr>
            <p:cNvSpPr txBox="1"/>
            <p:nvPr/>
          </p:nvSpPr>
          <p:spPr>
            <a:xfrm>
              <a:off x="2206538" y="4358718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C2FBB3F-E2B5-5745-93FC-7CBCD2670207}"/>
                </a:ext>
              </a:extLst>
            </p:cNvPr>
            <p:cNvSpPr txBox="1"/>
            <p:nvPr/>
          </p:nvSpPr>
          <p:spPr>
            <a:xfrm>
              <a:off x="2206538" y="4966509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CE4A4F9-2DB0-2542-9F10-5085E0AC9763}"/>
                </a:ext>
              </a:extLst>
            </p:cNvPr>
            <p:cNvSpPr txBox="1"/>
            <p:nvPr/>
          </p:nvSpPr>
          <p:spPr>
            <a:xfrm>
              <a:off x="2206538" y="5572832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82849EC-07E1-6841-9165-F1BDC4705381}"/>
                </a:ext>
              </a:extLst>
            </p:cNvPr>
            <p:cNvSpPr txBox="1"/>
            <p:nvPr/>
          </p:nvSpPr>
          <p:spPr>
            <a:xfrm>
              <a:off x="2206538" y="6179846"/>
              <a:ext cx="5516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X</a:t>
              </a:r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8EAEE5F-90E6-1749-B2AB-DB2433FDBA05}"/>
              </a:ext>
            </a:extLst>
          </p:cNvPr>
          <p:cNvCxnSpPr>
            <a:cxnSpLocks/>
          </p:cNvCxnSpPr>
          <p:nvPr/>
        </p:nvCxnSpPr>
        <p:spPr>
          <a:xfrm>
            <a:off x="5118778" y="2218917"/>
            <a:ext cx="624003" cy="4594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6E8CEF7-EF51-B046-B1A6-66AB33D5FCC1}"/>
              </a:ext>
            </a:extLst>
          </p:cNvPr>
          <p:cNvCxnSpPr>
            <a:cxnSpLocks/>
          </p:cNvCxnSpPr>
          <p:nvPr/>
        </p:nvCxnSpPr>
        <p:spPr>
          <a:xfrm flipV="1">
            <a:off x="5112759" y="3292527"/>
            <a:ext cx="621296" cy="5029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9" name="Chart 68">
            <a:extLst>
              <a:ext uri="{FF2B5EF4-FFF2-40B4-BE49-F238E27FC236}">
                <a16:creationId xmlns:a16="http://schemas.microsoft.com/office/drawing/2014/main" id="{0536A8F0-3E4E-524E-BC55-B85F1DE9D1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231748"/>
              </p:ext>
            </p:extLst>
          </p:nvPr>
        </p:nvGraphicFramePr>
        <p:xfrm>
          <a:off x="6152166" y="2184815"/>
          <a:ext cx="1410802" cy="1547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0" name="TextBox 69">
            <a:extLst>
              <a:ext uri="{FF2B5EF4-FFF2-40B4-BE49-F238E27FC236}">
                <a16:creationId xmlns:a16="http://schemas.microsoft.com/office/drawing/2014/main" id="{2A871906-502D-9C43-8A27-EC334646FFBF}"/>
              </a:ext>
            </a:extLst>
          </p:cNvPr>
          <p:cNvSpPr txBox="1"/>
          <p:nvPr/>
        </p:nvSpPr>
        <p:spPr>
          <a:xfrm>
            <a:off x="6082956" y="3671525"/>
            <a:ext cx="1552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Readmissions Adjustment Factor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7C1D74-1A1C-0645-8E14-79B10DCDBB72}"/>
              </a:ext>
            </a:extLst>
          </p:cNvPr>
          <p:cNvSpPr txBox="1"/>
          <p:nvPr/>
        </p:nvSpPr>
        <p:spPr>
          <a:xfrm>
            <a:off x="5887443" y="2800480"/>
            <a:ext cx="5540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1 -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12FEDB8-FF82-7D42-A926-EC4F9B77EDF6}"/>
              </a:ext>
            </a:extLst>
          </p:cNvPr>
          <p:cNvSpPr txBox="1"/>
          <p:nvPr/>
        </p:nvSpPr>
        <p:spPr>
          <a:xfrm>
            <a:off x="3304727" y="4550857"/>
            <a:ext cx="25146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* if this number is less than 0, it is set to 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978BA46-F4B5-374D-873E-9D08CB9C2ED9}"/>
              </a:ext>
            </a:extLst>
          </p:cNvPr>
          <p:cNvSpPr txBox="1"/>
          <p:nvPr/>
        </p:nvSpPr>
        <p:spPr>
          <a:xfrm>
            <a:off x="1156951" y="4554615"/>
            <a:ext cx="25146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Payments as a proportion of total payments</a:t>
            </a:r>
          </a:p>
          <a:p>
            <a:r>
              <a:rPr lang="en-US" sz="825" dirty="0"/>
              <a:t>ERR Excess Readmission Ratio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641D673-17AB-304A-A527-70C9988B23C4}"/>
              </a:ext>
            </a:extLst>
          </p:cNvPr>
          <p:cNvGrpSpPr/>
          <p:nvPr/>
        </p:nvGrpSpPr>
        <p:grpSpPr>
          <a:xfrm>
            <a:off x="1346936" y="1814519"/>
            <a:ext cx="1506481" cy="2653300"/>
            <a:chOff x="290877" y="3126957"/>
            <a:chExt cx="2008641" cy="3399695"/>
          </a:xfrm>
        </p:grpSpPr>
        <p:sp>
          <p:nvSpPr>
            <p:cNvPr id="81" name="Rounded Rectangle 52">
              <a:extLst>
                <a:ext uri="{FF2B5EF4-FFF2-40B4-BE49-F238E27FC236}">
                  <a16:creationId xmlns:a16="http://schemas.microsoft.com/office/drawing/2014/main" id="{FFB200D5-7B82-374E-88B1-47BC801CCF2C}"/>
                </a:ext>
              </a:extLst>
            </p:cNvPr>
            <p:cNvSpPr/>
            <p:nvPr/>
          </p:nvSpPr>
          <p:spPr>
            <a:xfrm>
              <a:off x="296035" y="3126957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AMI Payments</a:t>
              </a:r>
            </a:p>
          </p:txBody>
        </p:sp>
        <p:sp>
          <p:nvSpPr>
            <p:cNvPr id="82" name="Rounded Rectangle 53">
              <a:extLst>
                <a:ext uri="{FF2B5EF4-FFF2-40B4-BE49-F238E27FC236}">
                  <a16:creationId xmlns:a16="http://schemas.microsoft.com/office/drawing/2014/main" id="{78B0E754-874D-0A4B-B2DD-E17092B0E786}"/>
                </a:ext>
              </a:extLst>
            </p:cNvPr>
            <p:cNvSpPr/>
            <p:nvPr/>
          </p:nvSpPr>
          <p:spPr>
            <a:xfrm>
              <a:off x="296035" y="3724651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Heart Failure Payments</a:t>
              </a:r>
            </a:p>
          </p:txBody>
        </p:sp>
        <p:sp>
          <p:nvSpPr>
            <p:cNvPr id="83" name="Rounded Rectangle 56">
              <a:extLst>
                <a:ext uri="{FF2B5EF4-FFF2-40B4-BE49-F238E27FC236}">
                  <a16:creationId xmlns:a16="http://schemas.microsoft.com/office/drawing/2014/main" id="{D446CCA2-C78B-8347-A5B6-BCA418663CC7}"/>
                </a:ext>
              </a:extLst>
            </p:cNvPr>
            <p:cNvSpPr/>
            <p:nvPr/>
          </p:nvSpPr>
          <p:spPr>
            <a:xfrm>
              <a:off x="296035" y="4286860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Pneumonia Payments</a:t>
              </a:r>
            </a:p>
          </p:txBody>
        </p:sp>
        <p:sp>
          <p:nvSpPr>
            <p:cNvPr id="84" name="Rounded Rectangle 57">
              <a:extLst>
                <a:ext uri="{FF2B5EF4-FFF2-40B4-BE49-F238E27FC236}">
                  <a16:creationId xmlns:a16="http://schemas.microsoft.com/office/drawing/2014/main" id="{AFE326C7-2859-9C44-8570-A105BD67B632}"/>
                </a:ext>
              </a:extLst>
            </p:cNvPr>
            <p:cNvSpPr/>
            <p:nvPr/>
          </p:nvSpPr>
          <p:spPr>
            <a:xfrm>
              <a:off x="296035" y="5446333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COPD Payments</a:t>
              </a:r>
            </a:p>
          </p:txBody>
        </p:sp>
        <p:sp>
          <p:nvSpPr>
            <p:cNvPr id="85" name="Rounded Rectangle 58">
              <a:extLst>
                <a:ext uri="{FF2B5EF4-FFF2-40B4-BE49-F238E27FC236}">
                  <a16:creationId xmlns:a16="http://schemas.microsoft.com/office/drawing/2014/main" id="{A1F7FD50-F71B-8C4E-9150-153FFA704F81}"/>
                </a:ext>
              </a:extLst>
            </p:cNvPr>
            <p:cNvSpPr/>
            <p:nvPr/>
          </p:nvSpPr>
          <p:spPr>
            <a:xfrm>
              <a:off x="296035" y="6053348"/>
              <a:ext cx="1998325" cy="4733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CABG Payments</a:t>
              </a:r>
            </a:p>
          </p:txBody>
        </p:sp>
        <p:sp>
          <p:nvSpPr>
            <p:cNvPr id="86" name="Rounded Rectangle 50">
              <a:extLst>
                <a:ext uri="{FF2B5EF4-FFF2-40B4-BE49-F238E27FC236}">
                  <a16:creationId xmlns:a16="http://schemas.microsoft.com/office/drawing/2014/main" id="{0AF22E81-47D2-9041-A897-88E3ABD360E0}"/>
                </a:ext>
              </a:extLst>
            </p:cNvPr>
            <p:cNvSpPr/>
            <p:nvPr/>
          </p:nvSpPr>
          <p:spPr>
            <a:xfrm>
              <a:off x="290877" y="4885111"/>
              <a:ext cx="2008641" cy="47758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Total Hip/Total Knee Arthroplasty Payments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C69A9693-6C78-1848-BA36-71078946B802}"/>
              </a:ext>
            </a:extLst>
          </p:cNvPr>
          <p:cNvSpPr/>
          <p:nvPr/>
        </p:nvSpPr>
        <p:spPr>
          <a:xfrm>
            <a:off x="3061045" y="1730671"/>
            <a:ext cx="1979407" cy="282394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Audio 4">
            <a:hlinkClick r:id="" action="ppaction://media"/>
            <a:extLst>
              <a:ext uri="{FF2B5EF4-FFF2-40B4-BE49-F238E27FC236}">
                <a16:creationId xmlns:a16="http://schemas.microsoft.com/office/drawing/2014/main" id="{B764EE95-F320-C1A7-9107-F0AAA56B5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41828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1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/>
            <a:fld id="{0CFEC368-1D7A-4F81-ABF6-AE0E36BAF64C}" type="slidenum">
              <a:rPr lang="en-US">
                <a:solidFill>
                  <a:srgbClr val="FFFFFF"/>
                </a:solidFill>
                <a:latin typeface="Arial"/>
              </a:rPr>
              <a:pPr defTabSz="685800"/>
              <a:t>33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Implications of the HRRP Scoring Algorithm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0D5F41-5FF2-ED4F-A8B7-064D24C443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7100" y="4419600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160DC9-8011-E8D3-638E-1BEC595ABAFE}"/>
              </a:ext>
            </a:extLst>
          </p:cNvPr>
          <p:cNvSpPr/>
          <p:nvPr/>
        </p:nvSpPr>
        <p:spPr>
          <a:xfrm>
            <a:off x="970163" y="3384478"/>
            <a:ext cx="7271003" cy="394548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00B05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31382F-F7E1-5D96-45F8-A52AD5C22A18}"/>
              </a:ext>
            </a:extLst>
          </p:cNvPr>
          <p:cNvGrpSpPr/>
          <p:nvPr/>
        </p:nvGrpSpPr>
        <p:grpSpPr>
          <a:xfrm>
            <a:off x="2286318" y="1140874"/>
            <a:ext cx="1599883" cy="507831"/>
            <a:chOff x="457200" y="1752600"/>
            <a:chExt cx="2133177" cy="67710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8C20D9-1A10-DD54-4443-072BC462C3FC}"/>
                </a:ext>
              </a:extLst>
            </p:cNvPr>
            <p:cNvSpPr txBox="1"/>
            <p:nvPr/>
          </p:nvSpPr>
          <p:spPr>
            <a:xfrm>
              <a:off x="457200" y="1752600"/>
              <a:ext cx="2133177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srgbClr val="262626"/>
                  </a:solidFill>
                  <a:latin typeface="Arial"/>
                </a:rPr>
                <a:t>ERR =   Predicted</a:t>
              </a:r>
            </a:p>
            <a:p>
              <a:pPr defTabSz="685800"/>
              <a:r>
                <a:rPr lang="en-US" sz="1350" dirty="0">
                  <a:solidFill>
                    <a:srgbClr val="262626"/>
                  </a:solidFill>
                  <a:latin typeface="Arial"/>
                </a:rPr>
                <a:t>              Expected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D9D12E6-45FC-4D97-02CA-14CE301E9618}"/>
                </a:ext>
              </a:extLst>
            </p:cNvPr>
            <p:cNvCxnSpPr/>
            <p:nvPr/>
          </p:nvCxnSpPr>
          <p:spPr>
            <a:xfrm>
              <a:off x="1342520" y="2075765"/>
              <a:ext cx="109728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3E50816-3DCB-26D4-4A77-92D4CCE72353}"/>
              </a:ext>
            </a:extLst>
          </p:cNvPr>
          <p:cNvSpPr txBox="1"/>
          <p:nvPr/>
        </p:nvSpPr>
        <p:spPr>
          <a:xfrm>
            <a:off x="3886200" y="1138570"/>
            <a:ext cx="2914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62626"/>
                </a:solidFill>
                <a:latin typeface="Arial"/>
              </a:rPr>
              <a:t>ERR &lt; 1: Predicted is less than expected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62626"/>
                </a:solidFill>
                <a:latin typeface="Arial"/>
              </a:rPr>
              <a:t>ERR = 1: Predicted = Expected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62626"/>
                </a:solidFill>
                <a:latin typeface="Arial"/>
              </a:rPr>
              <a:t>ERR &gt; 1: Predicted is higher than expected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C612E6-2F46-E9B4-A456-E141E6CB86CF}"/>
              </a:ext>
            </a:extLst>
          </p:cNvPr>
          <p:cNvSpPr/>
          <p:nvPr/>
        </p:nvSpPr>
        <p:spPr>
          <a:xfrm>
            <a:off x="773564" y="1060800"/>
            <a:ext cx="7467602" cy="8072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D06C32-9740-825E-B523-841C136F1B89}"/>
              </a:ext>
            </a:extLst>
          </p:cNvPr>
          <p:cNvGrpSpPr/>
          <p:nvPr/>
        </p:nvGrpSpPr>
        <p:grpSpPr>
          <a:xfrm>
            <a:off x="3945446" y="3814230"/>
            <a:ext cx="1123838" cy="1084252"/>
            <a:chOff x="3895270" y="4419600"/>
            <a:chExt cx="1181100" cy="134575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183C29A-411A-4B7B-027C-8AA712D9B915}"/>
                </a:ext>
              </a:extLst>
            </p:cNvPr>
            <p:cNvCxnSpPr/>
            <p:nvPr/>
          </p:nvCxnSpPr>
          <p:spPr>
            <a:xfrm>
              <a:off x="4542971" y="4419600"/>
              <a:ext cx="0" cy="533400"/>
            </a:xfrm>
            <a:prstGeom prst="line">
              <a:avLst/>
            </a:prstGeom>
            <a:ln w="476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0EEAA6-CFF3-0096-5DB4-AC73C7B50638}"/>
                </a:ext>
              </a:extLst>
            </p:cNvPr>
            <p:cNvSpPr txBox="1"/>
            <p:nvPr/>
          </p:nvSpPr>
          <p:spPr>
            <a:xfrm>
              <a:off x="3895270" y="4995912"/>
              <a:ext cx="1181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050" dirty="0">
                  <a:solidFill>
                    <a:srgbClr val="262626"/>
                  </a:solidFill>
                  <a:latin typeface="Arial"/>
                </a:rPr>
                <a:t>Peer Group Median</a:t>
              </a:r>
            </a:p>
            <a:p>
              <a:pPr algn="ctr" defTabSz="685800"/>
              <a:r>
                <a:rPr lang="en-US" sz="1050" dirty="0">
                  <a:solidFill>
                    <a:srgbClr val="262626"/>
                  </a:solidFill>
                  <a:latin typeface="Arial"/>
                </a:rPr>
                <a:t>ERR = 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B815C4-A0A6-9047-ACFC-F1B159933448}"/>
              </a:ext>
            </a:extLst>
          </p:cNvPr>
          <p:cNvGrpSpPr/>
          <p:nvPr/>
        </p:nvGrpSpPr>
        <p:grpSpPr>
          <a:xfrm>
            <a:off x="5482932" y="2479742"/>
            <a:ext cx="1335802" cy="1299282"/>
            <a:chOff x="5506359" y="3272556"/>
            <a:chExt cx="1295400" cy="147690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CE01AB6-6EE5-B386-B7D4-39839E76BA4E}"/>
                </a:ext>
              </a:extLst>
            </p:cNvPr>
            <p:cNvCxnSpPr>
              <a:cxnSpLocks/>
            </p:cNvCxnSpPr>
            <p:nvPr/>
          </p:nvCxnSpPr>
          <p:spPr>
            <a:xfrm>
              <a:off x="6164580" y="4302516"/>
              <a:ext cx="0" cy="446944"/>
            </a:xfrm>
            <a:prstGeom prst="line">
              <a:avLst/>
            </a:prstGeom>
            <a:ln w="4762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C50D9B20-B864-B835-C72F-FCB2E5BA8A69}"/>
                </a:ext>
              </a:extLst>
            </p:cNvPr>
            <p:cNvSpPr/>
            <p:nvPr/>
          </p:nvSpPr>
          <p:spPr>
            <a:xfrm flipV="1">
              <a:off x="6085479" y="4055474"/>
              <a:ext cx="137160" cy="13716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C5600D-2A37-BC34-7EFB-1D1F0CC88D0F}"/>
                </a:ext>
              </a:extLst>
            </p:cNvPr>
            <p:cNvSpPr txBox="1"/>
            <p:nvPr/>
          </p:nvSpPr>
          <p:spPr>
            <a:xfrm>
              <a:off x="5506359" y="3272556"/>
              <a:ext cx="12954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050" dirty="0">
                  <a:solidFill>
                    <a:srgbClr val="262626"/>
                  </a:solidFill>
                  <a:latin typeface="Arial"/>
                </a:rPr>
                <a:t>Hospital performs worse than expected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56BF58-6A0E-53C8-35DF-0FE3E7E75FF5}"/>
              </a:ext>
            </a:extLst>
          </p:cNvPr>
          <p:cNvGrpSpPr/>
          <p:nvPr/>
        </p:nvGrpSpPr>
        <p:grpSpPr>
          <a:xfrm>
            <a:off x="3966863" y="2573397"/>
            <a:ext cx="1232596" cy="1217553"/>
            <a:chOff x="5545910" y="3456721"/>
            <a:chExt cx="1295400" cy="151120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8B86493-8791-B5F6-6602-3F39C7DC5387}"/>
                </a:ext>
              </a:extLst>
            </p:cNvPr>
            <p:cNvCxnSpPr/>
            <p:nvPr/>
          </p:nvCxnSpPr>
          <p:spPr>
            <a:xfrm>
              <a:off x="6164580" y="4479903"/>
              <a:ext cx="0" cy="488023"/>
            </a:xfrm>
            <a:prstGeom prst="line">
              <a:avLst/>
            </a:prstGeom>
            <a:ln w="4762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B540667D-F27E-84AB-4315-9F9C21F2778C}"/>
                </a:ext>
              </a:extLst>
            </p:cNvPr>
            <p:cNvSpPr/>
            <p:nvPr/>
          </p:nvSpPr>
          <p:spPr>
            <a:xfrm flipV="1">
              <a:off x="6096000" y="4195354"/>
              <a:ext cx="137160" cy="13716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11BFF67-ECF1-F4C1-8A40-109FA0CCD987}"/>
                </a:ext>
              </a:extLst>
            </p:cNvPr>
            <p:cNvSpPr txBox="1"/>
            <p:nvPr/>
          </p:nvSpPr>
          <p:spPr>
            <a:xfrm>
              <a:off x="5545910" y="3456721"/>
              <a:ext cx="1295400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050" dirty="0">
                  <a:solidFill>
                    <a:srgbClr val="262626"/>
                  </a:solidFill>
                  <a:latin typeface="Arial"/>
                </a:rPr>
                <a:t>Hospital performs as expected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CA73E0-523C-DD55-EF86-68A2E1FAE2DA}"/>
              </a:ext>
            </a:extLst>
          </p:cNvPr>
          <p:cNvGrpSpPr/>
          <p:nvPr/>
        </p:nvGrpSpPr>
        <p:grpSpPr>
          <a:xfrm>
            <a:off x="2450794" y="2419351"/>
            <a:ext cx="1232596" cy="1371599"/>
            <a:chOff x="5509761" y="3249603"/>
            <a:chExt cx="1295400" cy="1702401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9B5DCD-2565-2E2A-4BBC-2FEE4D0BAE17}"/>
                </a:ext>
              </a:extLst>
            </p:cNvPr>
            <p:cNvCxnSpPr/>
            <p:nvPr/>
          </p:nvCxnSpPr>
          <p:spPr>
            <a:xfrm>
              <a:off x="6164580" y="4463982"/>
              <a:ext cx="0" cy="488022"/>
            </a:xfrm>
            <a:prstGeom prst="line">
              <a:avLst/>
            </a:prstGeom>
            <a:ln w="4762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8E672B20-CED3-96D5-FE30-9CEA873A06B9}"/>
                </a:ext>
              </a:extLst>
            </p:cNvPr>
            <p:cNvSpPr/>
            <p:nvPr/>
          </p:nvSpPr>
          <p:spPr>
            <a:xfrm flipV="1">
              <a:off x="6096000" y="4195354"/>
              <a:ext cx="137160" cy="13716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F9FA03A-737B-8041-7FEF-83A8705B6DD2}"/>
                </a:ext>
              </a:extLst>
            </p:cNvPr>
            <p:cNvSpPr txBox="1"/>
            <p:nvPr/>
          </p:nvSpPr>
          <p:spPr>
            <a:xfrm>
              <a:off x="5509761" y="3249603"/>
              <a:ext cx="12954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050" dirty="0">
                  <a:solidFill>
                    <a:srgbClr val="262626"/>
                  </a:solidFill>
                  <a:latin typeface="Arial"/>
                </a:rPr>
                <a:t>Hospital performs better than expected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26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74"/>
    </mc:Choice>
    <mc:Fallback xmlns="">
      <p:transition spd="slow" advTm="45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Implications of the HRRP Scoring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92727" y="3325109"/>
            <a:ext cx="5811654" cy="380507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00B05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4" name="Group 43"/>
          <p:cNvGrpSpPr/>
          <p:nvPr/>
        </p:nvGrpSpPr>
        <p:grpSpPr>
          <a:xfrm>
            <a:off x="3871943" y="3314702"/>
            <a:ext cx="1314450" cy="807220"/>
            <a:chOff x="3638590" y="4419600"/>
            <a:chExt cx="1752600" cy="1076292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542971" y="4419600"/>
              <a:ext cx="0" cy="533400"/>
            </a:xfrm>
            <a:prstGeom prst="line">
              <a:avLst/>
            </a:prstGeom>
            <a:ln w="476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638590" y="5003450"/>
              <a:ext cx="175260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Peer Group Median</a:t>
              </a:r>
            </a:p>
            <a:p>
              <a:pPr algn="ctr"/>
              <a:r>
                <a:rPr lang="en-US" sz="900" dirty="0"/>
                <a:t>ERR = 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10481" y="2532285"/>
            <a:ext cx="971550" cy="1173331"/>
            <a:chOff x="5516872" y="3401903"/>
            <a:chExt cx="1295400" cy="1564441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164580" y="4432944"/>
              <a:ext cx="0" cy="533400"/>
            </a:xfrm>
            <a:prstGeom prst="line">
              <a:avLst/>
            </a:prstGeom>
            <a:ln w="4762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Isosceles Triangle 25"/>
            <p:cNvSpPr/>
            <p:nvPr/>
          </p:nvSpPr>
          <p:spPr>
            <a:xfrm flipV="1">
              <a:off x="6096000" y="4195354"/>
              <a:ext cx="137160" cy="13716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16872" y="3401903"/>
              <a:ext cx="12954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Hospital performs worse than expected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529168" y="2896219"/>
            <a:ext cx="1354214" cy="818528"/>
            <a:chOff x="3688442" y="3861629"/>
            <a:chExt cx="1805619" cy="1091372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4542971" y="4419601"/>
              <a:ext cx="0" cy="533400"/>
            </a:xfrm>
            <a:prstGeom prst="line">
              <a:avLst/>
            </a:prstGeom>
            <a:ln w="476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3688442" y="3861629"/>
              <a:ext cx="180561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Peer Group Median ERR &gt; 1</a:t>
              </a:r>
            </a:p>
          </p:txBody>
        </p:sp>
      </p:grpSp>
      <p:sp>
        <p:nvSpPr>
          <p:cNvPr id="56" name="Oval 55"/>
          <p:cNvSpPr/>
          <p:nvPr/>
        </p:nvSpPr>
        <p:spPr>
          <a:xfrm>
            <a:off x="4529168" y="3127373"/>
            <a:ext cx="655628" cy="656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5" name="Group 54"/>
          <p:cNvGrpSpPr/>
          <p:nvPr/>
        </p:nvGrpSpPr>
        <p:grpSpPr>
          <a:xfrm>
            <a:off x="4457700" y="4072938"/>
            <a:ext cx="2111482" cy="598400"/>
            <a:chOff x="4432614" y="5057670"/>
            <a:chExt cx="2815309" cy="797867"/>
          </a:xfrm>
        </p:grpSpPr>
        <p:sp>
          <p:nvSpPr>
            <p:cNvPr id="53" name="Right Brace 52"/>
            <p:cNvSpPr/>
            <p:nvPr/>
          </p:nvSpPr>
          <p:spPr>
            <a:xfrm rot="5400000">
              <a:off x="5920335" y="4495370"/>
              <a:ext cx="401394" cy="152599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32614" y="5547761"/>
              <a:ext cx="281530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Hospital ERR – Peer Group Median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3114A8-2BBA-4EE5-A308-2DCC67962EDB}"/>
              </a:ext>
            </a:extLst>
          </p:cNvPr>
          <p:cNvGrpSpPr/>
          <p:nvPr/>
        </p:nvGrpSpPr>
        <p:grpSpPr>
          <a:xfrm>
            <a:off x="4457700" y="4061987"/>
            <a:ext cx="2111482" cy="609351"/>
            <a:chOff x="2054016" y="5546383"/>
            <a:chExt cx="2815309" cy="812468"/>
          </a:xfrm>
        </p:grpSpPr>
        <p:sp>
          <p:nvSpPr>
            <p:cNvPr id="41" name="Right Brace 40"/>
            <p:cNvSpPr/>
            <p:nvPr/>
          </p:nvSpPr>
          <p:spPr>
            <a:xfrm rot="5400000">
              <a:off x="3102003" y="4593686"/>
              <a:ext cx="450726" cy="2356119"/>
            </a:xfrm>
            <a:prstGeom prst="rightBrac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AABC58-CF26-47B3-885C-294535F1680E}"/>
                </a:ext>
              </a:extLst>
            </p:cNvPr>
            <p:cNvSpPr txBox="1"/>
            <p:nvPr/>
          </p:nvSpPr>
          <p:spPr>
            <a:xfrm>
              <a:off x="2054016" y="6051075"/>
              <a:ext cx="281530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Hospital ERR – Peer Group Median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ED4C922-6C51-4CC4-A1FE-0973A4006CCE}"/>
              </a:ext>
            </a:extLst>
          </p:cNvPr>
          <p:cNvSpPr txBox="1"/>
          <p:nvPr/>
        </p:nvSpPr>
        <p:spPr>
          <a:xfrm>
            <a:off x="1321094" y="2860465"/>
            <a:ext cx="23431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If a hospital’s peer group median changes, this can affect its penalty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2225D6-EFDA-4A97-87D2-4E7DA26263AC}"/>
              </a:ext>
            </a:extLst>
          </p:cNvPr>
          <p:cNvSpPr txBox="1"/>
          <p:nvPr/>
        </p:nvSpPr>
        <p:spPr>
          <a:xfrm>
            <a:off x="1403243" y="3959907"/>
            <a:ext cx="23431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 hospital’s penalty is based on the distance between the hospital ERR and its peer group median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45D995-44EF-534E-BE6A-EBAFE6F27D7F}"/>
              </a:ext>
            </a:extLst>
          </p:cNvPr>
          <p:cNvSpPr/>
          <p:nvPr/>
        </p:nvSpPr>
        <p:spPr>
          <a:xfrm>
            <a:off x="1692728" y="1534258"/>
            <a:ext cx="571500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6BFCD82-B163-3C4A-9732-4FC19FC6F8AC}"/>
              </a:ext>
            </a:extLst>
          </p:cNvPr>
          <p:cNvGrpSpPr/>
          <p:nvPr/>
        </p:nvGrpSpPr>
        <p:grpSpPr>
          <a:xfrm>
            <a:off x="1828800" y="1634492"/>
            <a:ext cx="1599883" cy="507831"/>
            <a:chOff x="457200" y="1752600"/>
            <a:chExt cx="2133177" cy="67710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450C949-6C9C-CE43-8582-464824D738C9}"/>
                </a:ext>
              </a:extLst>
            </p:cNvPr>
            <p:cNvSpPr txBox="1"/>
            <p:nvPr/>
          </p:nvSpPr>
          <p:spPr>
            <a:xfrm>
              <a:off x="457200" y="1752600"/>
              <a:ext cx="2133177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ERR =   Predicted</a:t>
              </a:r>
            </a:p>
            <a:p>
              <a:r>
                <a:rPr lang="en-US" sz="1350" dirty="0"/>
                <a:t>              Expected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A6D9E8-176D-C84C-AE16-1C56FCA0297B}"/>
                </a:ext>
              </a:extLst>
            </p:cNvPr>
            <p:cNvCxnSpPr/>
            <p:nvPr/>
          </p:nvCxnSpPr>
          <p:spPr>
            <a:xfrm>
              <a:off x="1342520" y="2075765"/>
              <a:ext cx="109728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8524CB6-5B76-AD49-8A7A-9F8932DDC0BE}"/>
              </a:ext>
            </a:extLst>
          </p:cNvPr>
          <p:cNvSpPr txBox="1"/>
          <p:nvPr/>
        </p:nvSpPr>
        <p:spPr>
          <a:xfrm>
            <a:off x="3428681" y="1632188"/>
            <a:ext cx="371778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ERR &lt; 1: Predicted is less than expected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ERR = 1: Predicted = Expected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ERR &gt; 1: Predicted is higher than expected</a:t>
            </a:r>
          </a:p>
        </p:txBody>
      </p:sp>
      <p:pic>
        <p:nvPicPr>
          <p:cNvPr id="30" name="Audio 1">
            <a:hlinkClick r:id="" action="ppaction://media"/>
            <a:extLst>
              <a:ext uri="{FF2B5EF4-FFF2-40B4-BE49-F238E27FC236}">
                <a16:creationId xmlns:a16="http://schemas.microsoft.com/office/drawing/2014/main" id="{67C4E7E8-4640-6CFC-C0EB-29A1DFFDF0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422346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98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6" grpId="0" animBg="1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Implications of the HRRP Scoring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92728" y="3384478"/>
            <a:ext cx="5715000" cy="236512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00B05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1692728" y="3388434"/>
            <a:ext cx="5715000" cy="2286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50000">
                <a:schemeClr val="bg1">
                  <a:lumMod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7" name="Group 36"/>
          <p:cNvGrpSpPr/>
          <p:nvPr/>
        </p:nvGrpSpPr>
        <p:grpSpPr>
          <a:xfrm>
            <a:off x="3557054" y="2721294"/>
            <a:ext cx="971550" cy="993456"/>
            <a:chOff x="5516880" y="3641736"/>
            <a:chExt cx="1295400" cy="1324608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6164580" y="4432944"/>
              <a:ext cx="0" cy="533400"/>
            </a:xfrm>
            <a:prstGeom prst="line">
              <a:avLst/>
            </a:prstGeom>
            <a:ln w="47625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sosceles Triangle 38"/>
            <p:cNvSpPr/>
            <p:nvPr/>
          </p:nvSpPr>
          <p:spPr>
            <a:xfrm flipV="1">
              <a:off x="6096000" y="4195354"/>
              <a:ext cx="137160" cy="137160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16880" y="3641736"/>
              <a:ext cx="129540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Hospital Performance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341744" y="4171938"/>
            <a:ext cx="1945551" cy="813544"/>
            <a:chOff x="1694831" y="5336201"/>
            <a:chExt cx="7501935" cy="1139050"/>
          </a:xfrm>
        </p:grpSpPr>
        <p:sp>
          <p:nvSpPr>
            <p:cNvPr id="41" name="Right Brace 40"/>
            <p:cNvSpPr/>
            <p:nvPr/>
          </p:nvSpPr>
          <p:spPr>
            <a:xfrm rot="5400000">
              <a:off x="5101363" y="4684258"/>
              <a:ext cx="446522" cy="175040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94831" y="5958146"/>
              <a:ext cx="7501935" cy="517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Hospital ERR – Peer Group Median</a:t>
              </a:r>
              <a:endParaRPr lang="en-US" sz="825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043759" y="3308397"/>
            <a:ext cx="1144781" cy="815869"/>
            <a:chOff x="3921224" y="4419600"/>
            <a:chExt cx="1526375" cy="108782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542971" y="4419600"/>
              <a:ext cx="0" cy="533400"/>
            </a:xfrm>
            <a:prstGeom prst="line">
              <a:avLst/>
            </a:prstGeom>
            <a:ln w="476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921224" y="5014982"/>
              <a:ext cx="152637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Peer Group Median ERR = 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57054" y="2726097"/>
            <a:ext cx="971550" cy="993456"/>
            <a:chOff x="5516880" y="3641736"/>
            <a:chExt cx="1295400" cy="132460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6164580" y="4432944"/>
              <a:ext cx="0" cy="533400"/>
            </a:xfrm>
            <a:prstGeom prst="line">
              <a:avLst/>
            </a:prstGeom>
            <a:ln w="4762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34"/>
            <p:cNvSpPr/>
            <p:nvPr/>
          </p:nvSpPr>
          <p:spPr>
            <a:xfrm flipV="1">
              <a:off x="6096000" y="4195354"/>
              <a:ext cx="137160" cy="13716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880" y="3641736"/>
              <a:ext cx="129540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Hospital Performance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7D5E09F-2D39-41B8-BECB-6BB878E6E0C3}"/>
              </a:ext>
            </a:extLst>
          </p:cNvPr>
          <p:cNvSpPr txBox="1"/>
          <p:nvPr/>
        </p:nvSpPr>
        <p:spPr>
          <a:xfrm>
            <a:off x="5203160" y="2532231"/>
            <a:ext cx="24940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If a hospital is performing better than the peer group median, the distance between the hospital ERR and peer group median is capped at 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12C499-5DE6-1D43-818E-7D79A86C21D1}"/>
              </a:ext>
            </a:extLst>
          </p:cNvPr>
          <p:cNvSpPr/>
          <p:nvPr/>
        </p:nvSpPr>
        <p:spPr>
          <a:xfrm>
            <a:off x="1692728" y="1534258"/>
            <a:ext cx="571500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C726AE-8EFF-5E48-9C3B-9B70AC384876}"/>
              </a:ext>
            </a:extLst>
          </p:cNvPr>
          <p:cNvGrpSpPr/>
          <p:nvPr/>
        </p:nvGrpSpPr>
        <p:grpSpPr>
          <a:xfrm>
            <a:off x="1828800" y="1634492"/>
            <a:ext cx="1599883" cy="507831"/>
            <a:chOff x="457200" y="1752600"/>
            <a:chExt cx="2133177" cy="67710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AB1EC8-83D8-214C-9032-66D7B36F3916}"/>
                </a:ext>
              </a:extLst>
            </p:cNvPr>
            <p:cNvSpPr txBox="1"/>
            <p:nvPr/>
          </p:nvSpPr>
          <p:spPr>
            <a:xfrm>
              <a:off x="457200" y="1752600"/>
              <a:ext cx="2133177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ERR =   Predicted</a:t>
              </a:r>
            </a:p>
            <a:p>
              <a:r>
                <a:rPr lang="en-US" sz="1350" dirty="0"/>
                <a:t>              Expected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C3AF72B-2670-B140-9D3E-829BEDF7CEDF}"/>
                </a:ext>
              </a:extLst>
            </p:cNvPr>
            <p:cNvCxnSpPr/>
            <p:nvPr/>
          </p:nvCxnSpPr>
          <p:spPr>
            <a:xfrm>
              <a:off x="1342520" y="2075765"/>
              <a:ext cx="109728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81D9CA0-73B9-B749-A8DC-36EE01DCF259}"/>
              </a:ext>
            </a:extLst>
          </p:cNvPr>
          <p:cNvSpPr txBox="1"/>
          <p:nvPr/>
        </p:nvSpPr>
        <p:spPr>
          <a:xfrm>
            <a:off x="3428681" y="1632188"/>
            <a:ext cx="371778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ERR &lt; 1: Predicted is less than expected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ERR = 1: Predicted = Expected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ERR &gt; 1: Predicted is higher than expected</a:t>
            </a:r>
          </a:p>
        </p:txBody>
      </p:sp>
      <p:pic>
        <p:nvPicPr>
          <p:cNvPr id="31" name="Audio 6">
            <a:hlinkClick r:id="" action="ppaction://media"/>
            <a:extLst>
              <a:ext uri="{FF2B5EF4-FFF2-40B4-BE49-F238E27FC236}">
                <a16:creationId xmlns:a16="http://schemas.microsoft.com/office/drawing/2014/main" id="{FD64CAD4-5493-5D50-F405-D531E231E4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796" y="415334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91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224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6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Implications of the HRRP Scoring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92728" y="3384478"/>
            <a:ext cx="5715000" cy="236512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00B05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1" name="Group 50"/>
          <p:cNvGrpSpPr/>
          <p:nvPr/>
        </p:nvGrpSpPr>
        <p:grpSpPr>
          <a:xfrm>
            <a:off x="3341744" y="4171938"/>
            <a:ext cx="1945551" cy="813544"/>
            <a:chOff x="1694831" y="5336201"/>
            <a:chExt cx="7501935" cy="1139050"/>
          </a:xfrm>
        </p:grpSpPr>
        <p:sp>
          <p:nvSpPr>
            <p:cNvPr id="41" name="Right Brace 40"/>
            <p:cNvSpPr/>
            <p:nvPr/>
          </p:nvSpPr>
          <p:spPr>
            <a:xfrm rot="5400000">
              <a:off x="5135985" y="4649639"/>
              <a:ext cx="377280" cy="1750404"/>
            </a:xfrm>
            <a:prstGeom prst="rightBrace">
              <a:avLst>
                <a:gd name="adj1" fmla="val 8333"/>
                <a:gd name="adj2" fmla="val 51757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94831" y="5958146"/>
              <a:ext cx="7501935" cy="517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Hospital ERR – Peer Group Median</a:t>
              </a:r>
              <a:endParaRPr lang="en-US" sz="825" dirty="0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1692728" y="3390941"/>
            <a:ext cx="5715000" cy="2286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66000">
                <a:srgbClr val="FFFF00"/>
              </a:gs>
              <a:gs pos="67000">
                <a:schemeClr val="bg1">
                  <a:lumMod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4" name="Group 43"/>
          <p:cNvGrpSpPr/>
          <p:nvPr/>
        </p:nvGrpSpPr>
        <p:grpSpPr>
          <a:xfrm>
            <a:off x="4043759" y="3308397"/>
            <a:ext cx="1144781" cy="815869"/>
            <a:chOff x="3921224" y="4419600"/>
            <a:chExt cx="1526375" cy="108782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542971" y="4419600"/>
              <a:ext cx="0" cy="533400"/>
            </a:xfrm>
            <a:prstGeom prst="line">
              <a:avLst/>
            </a:prstGeom>
            <a:ln w="476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921224" y="5014982"/>
              <a:ext cx="152637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Peer Group Median ERR = 1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028951" y="3324973"/>
            <a:ext cx="1144781" cy="831832"/>
            <a:chOff x="3807625" y="4419600"/>
            <a:chExt cx="1526375" cy="1109108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4542971" y="4419600"/>
              <a:ext cx="0" cy="533400"/>
            </a:xfrm>
            <a:prstGeom prst="line">
              <a:avLst/>
            </a:prstGeom>
            <a:ln w="476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807625" y="5036266"/>
              <a:ext cx="152637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Peer Group Median ERR &lt; 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78678" y="2700755"/>
            <a:ext cx="971550" cy="993456"/>
            <a:chOff x="5516880" y="3641736"/>
            <a:chExt cx="1295400" cy="132460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6164580" y="4432944"/>
              <a:ext cx="0" cy="533400"/>
            </a:xfrm>
            <a:prstGeom prst="line">
              <a:avLst/>
            </a:prstGeom>
            <a:ln w="4762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34"/>
            <p:cNvSpPr/>
            <p:nvPr/>
          </p:nvSpPr>
          <p:spPr>
            <a:xfrm flipV="1">
              <a:off x="6096000" y="4195354"/>
              <a:ext cx="137160" cy="13716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880" y="3641736"/>
              <a:ext cx="129540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Hospital Performance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1743" y="4180647"/>
            <a:ext cx="2197565" cy="665937"/>
            <a:chOff x="3787706" y="5411505"/>
            <a:chExt cx="4940435" cy="972748"/>
          </a:xfrm>
        </p:grpSpPr>
        <p:sp>
          <p:nvSpPr>
            <p:cNvPr id="57" name="Right Brace 56"/>
            <p:cNvSpPr/>
            <p:nvPr/>
          </p:nvSpPr>
          <p:spPr>
            <a:xfrm rot="5400000">
              <a:off x="4777901" y="5176573"/>
              <a:ext cx="380891" cy="85075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787706" y="6047072"/>
              <a:ext cx="4940435" cy="337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Hospital ERR – Peer Group Median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7D5E09F-2D39-41B8-BECB-6BB878E6E0C3}"/>
              </a:ext>
            </a:extLst>
          </p:cNvPr>
          <p:cNvSpPr txBox="1"/>
          <p:nvPr/>
        </p:nvSpPr>
        <p:spPr>
          <a:xfrm>
            <a:off x="5213793" y="2675853"/>
            <a:ext cx="24940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 hospital can be performing better than expected and still receive a penalty based on its peer group median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D7C08B-45BC-4F40-9202-0A502D5AA92D}"/>
              </a:ext>
            </a:extLst>
          </p:cNvPr>
          <p:cNvSpPr/>
          <p:nvPr/>
        </p:nvSpPr>
        <p:spPr>
          <a:xfrm>
            <a:off x="3366996" y="3351939"/>
            <a:ext cx="887353" cy="3163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31C0A9-FFDD-B64D-B7A4-98F8C1A14F62}"/>
              </a:ext>
            </a:extLst>
          </p:cNvPr>
          <p:cNvSpPr/>
          <p:nvPr/>
        </p:nvSpPr>
        <p:spPr>
          <a:xfrm>
            <a:off x="1692728" y="1534258"/>
            <a:ext cx="571500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937257-06B6-5349-824F-E5B91B7CCE42}"/>
              </a:ext>
            </a:extLst>
          </p:cNvPr>
          <p:cNvGrpSpPr/>
          <p:nvPr/>
        </p:nvGrpSpPr>
        <p:grpSpPr>
          <a:xfrm>
            <a:off x="1828800" y="1634492"/>
            <a:ext cx="1599883" cy="507831"/>
            <a:chOff x="457200" y="1752600"/>
            <a:chExt cx="2133177" cy="67710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95630E-4DB6-6B42-B162-97115FA773C0}"/>
                </a:ext>
              </a:extLst>
            </p:cNvPr>
            <p:cNvSpPr txBox="1"/>
            <p:nvPr/>
          </p:nvSpPr>
          <p:spPr>
            <a:xfrm>
              <a:off x="457200" y="1752600"/>
              <a:ext cx="2133177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ERR =   Predicted</a:t>
              </a:r>
            </a:p>
            <a:p>
              <a:r>
                <a:rPr lang="en-US" sz="1350" dirty="0"/>
                <a:t>              Expected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73B025-E64E-B340-9F4D-E4A938793301}"/>
                </a:ext>
              </a:extLst>
            </p:cNvPr>
            <p:cNvCxnSpPr/>
            <p:nvPr/>
          </p:nvCxnSpPr>
          <p:spPr>
            <a:xfrm>
              <a:off x="1342520" y="2075765"/>
              <a:ext cx="109728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9B08B88-00AB-9743-836B-FF8B66B725E7}"/>
              </a:ext>
            </a:extLst>
          </p:cNvPr>
          <p:cNvSpPr txBox="1"/>
          <p:nvPr/>
        </p:nvSpPr>
        <p:spPr>
          <a:xfrm>
            <a:off x="3428681" y="1632188"/>
            <a:ext cx="371778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ERR &lt; 1: Predicted is less than expected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ERR = 1: Predicted = Expected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ERR &gt; 1: Predicted is higher than expected</a:t>
            </a:r>
          </a:p>
        </p:txBody>
      </p:sp>
      <p:pic>
        <p:nvPicPr>
          <p:cNvPr id="39" name="Audio 4">
            <a:hlinkClick r:id="" action="ppaction://media"/>
            <a:extLst>
              <a:ext uri="{FF2B5EF4-FFF2-40B4-BE49-F238E27FC236}">
                <a16:creationId xmlns:a16="http://schemas.microsoft.com/office/drawing/2014/main" id="{7537906F-C98E-0302-A119-510ED3C6B2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420935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615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69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2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31182F-D9FD-4220-8AF8-7D57C1A68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925" y="1679878"/>
            <a:ext cx="6278150" cy="28125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F5E70F-A75F-4D50-9E52-078924AC3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HRRP Financial Impacts </a:t>
            </a:r>
            <a:br>
              <a:rPr lang="en-US" dirty="0"/>
            </a:br>
            <a:r>
              <a:rPr lang="en-US" sz="1800" dirty="0"/>
              <a:t>(based on FY 2021 estimated payments &amp; adjustment factors)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9362A-186B-4320-8AE9-66D8FA90B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A5FB6-43C8-40A7-BD60-6611ACCF5C15}"/>
              </a:ext>
            </a:extLst>
          </p:cNvPr>
          <p:cNvSpPr txBox="1"/>
          <p:nvPr/>
        </p:nvSpPr>
        <p:spPr>
          <a:xfrm>
            <a:off x="1424063" y="4797252"/>
            <a:ext cx="619247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/>
              <a:t>FY 2021 HRRP penalties are estimated using Medicare FFS payment rates, case counts and case-mix indices.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B126FDC-670A-4BDE-A696-42676EBF3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38200"/>
              </p:ext>
            </p:extLst>
          </p:nvPr>
        </p:nvGraphicFramePr>
        <p:xfrm>
          <a:off x="2803615" y="4217670"/>
          <a:ext cx="35367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354">
                  <a:extLst>
                    <a:ext uri="{9D8B030D-6E8A-4147-A177-3AD203B41FA5}">
                      <a16:colId xmlns:a16="http://schemas.microsoft.com/office/drawing/2014/main" val="1402345218"/>
                    </a:ext>
                  </a:extLst>
                </a:gridCol>
                <a:gridCol w="707354">
                  <a:extLst>
                    <a:ext uri="{9D8B030D-6E8A-4147-A177-3AD203B41FA5}">
                      <a16:colId xmlns:a16="http://schemas.microsoft.com/office/drawing/2014/main" val="1579818363"/>
                    </a:ext>
                  </a:extLst>
                </a:gridCol>
                <a:gridCol w="707354">
                  <a:extLst>
                    <a:ext uri="{9D8B030D-6E8A-4147-A177-3AD203B41FA5}">
                      <a16:colId xmlns:a16="http://schemas.microsoft.com/office/drawing/2014/main" val="3065428107"/>
                    </a:ext>
                  </a:extLst>
                </a:gridCol>
                <a:gridCol w="707354">
                  <a:extLst>
                    <a:ext uri="{9D8B030D-6E8A-4147-A177-3AD203B41FA5}">
                      <a16:colId xmlns:a16="http://schemas.microsoft.com/office/drawing/2014/main" val="1500820107"/>
                    </a:ext>
                  </a:extLst>
                </a:gridCol>
                <a:gridCol w="707354">
                  <a:extLst>
                    <a:ext uri="{9D8B030D-6E8A-4147-A177-3AD203B41FA5}">
                      <a16:colId xmlns:a16="http://schemas.microsoft.com/office/drawing/2014/main" val="897020594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$ (-)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NY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NJ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3678488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b="1" dirty="0"/>
                        <a:t>Penalty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54.1m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26.2m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9.6m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1.2m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31813837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58A3CA6-7B7F-1248-BC93-71BFB38463DA}"/>
              </a:ext>
            </a:extLst>
          </p:cNvPr>
          <p:cNvSpPr/>
          <p:nvPr/>
        </p:nvSpPr>
        <p:spPr>
          <a:xfrm>
            <a:off x="0" y="1327234"/>
            <a:ext cx="9144000" cy="253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050" dirty="0"/>
              <a:t>Reduces payments to hospitals by </a:t>
            </a:r>
            <a:r>
              <a:rPr lang="en-US" sz="1050" b="1" dirty="0"/>
              <a:t>up to 3%</a:t>
            </a:r>
            <a:r>
              <a:rPr lang="en-US" sz="1050" dirty="0"/>
              <a:t> of base operating payments</a:t>
            </a:r>
          </a:p>
        </p:txBody>
      </p:sp>
      <p:pic>
        <p:nvPicPr>
          <p:cNvPr id="11" name="Audio 4">
            <a:hlinkClick r:id="" action="ppaction://media"/>
            <a:extLst>
              <a:ext uri="{FF2B5EF4-FFF2-40B4-BE49-F238E27FC236}">
                <a16:creationId xmlns:a16="http://schemas.microsoft.com/office/drawing/2014/main" id="{019FEBB2-FFDB-79E5-FB4F-042D2BA2B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1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7338435"/>
              </p:ext>
            </p:extLst>
          </p:nvPr>
        </p:nvGraphicFramePr>
        <p:xfrm>
          <a:off x="457200" y="1543050"/>
          <a:ext cx="8229600" cy="331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Considerations in Tackling Medicare Quality-based Payment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9C4004-44CA-4B49-9D22-6900D3BC2960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249157-F4F4-51E6-6345-765C632F6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60891" y="4044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9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Bullseye">
            <a:extLst>
              <a:ext uri="{FF2B5EF4-FFF2-40B4-BE49-F238E27FC236}">
                <a16:creationId xmlns:a16="http://schemas.microsoft.com/office/drawing/2014/main" id="{25154B2E-EE59-486B-9DE8-5843555BF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356" y="1664638"/>
            <a:ext cx="3042444" cy="3042444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A0A1385-72B8-4A6E-A0D5-9AACE2AE1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0"/>
            <a:ext cx="7543801" cy="1047750"/>
          </a:xfrm>
        </p:spPr>
        <p:txBody>
          <a:bodyPr>
            <a:normAutofit/>
          </a:bodyPr>
          <a:lstStyle/>
          <a:p>
            <a:r>
              <a:rPr lang="en-US" sz="2800" dirty="0"/>
              <a:t>Common Barriers to Improvement in Medicare Quality-based Payment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2676D-9EB2-4DA5-BCC7-986ED2E2E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fld id="{0CFEC368-1D7A-4F81-ABF6-AE0E36BAF64C}" type="slidenum">
              <a:rPr lang="en-US" smtClean="0"/>
              <a:pPr>
                <a:spcAft>
                  <a:spcPts val="450"/>
                </a:spcAft>
              </a:pPr>
              <a:t>39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FD5720B-0BD0-490A-9C6D-CDEEDFA2784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165507737"/>
              </p:ext>
            </p:extLst>
          </p:nvPr>
        </p:nvGraphicFramePr>
        <p:xfrm>
          <a:off x="3657600" y="1662906"/>
          <a:ext cx="4914897" cy="296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E814712D-BC08-7CF8-BB72-BC98EEBAC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80947" y="4330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9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E58339C-F2D5-4635-83A1-B11B873C09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0143768"/>
              </p:ext>
            </p:extLst>
          </p:nvPr>
        </p:nvGraphicFramePr>
        <p:xfrm>
          <a:off x="457200" y="1543050"/>
          <a:ext cx="8229600" cy="331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  <a:defRPr/>
            </a:pPr>
            <a:fld id="{AF9C4004-44CA-4B49-9D22-6900D3BC2960}" type="slidenum">
              <a:rPr lang="en-US" smtClean="0"/>
              <a:pPr>
                <a:spcAft>
                  <a:spcPts val="450"/>
                </a:spcAft>
                <a:defRPr/>
              </a:pPr>
              <a:t>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986B77-87B1-4A13-B9CB-80D889BD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5" name="Audio 2">
            <a:hlinkClick r:id="" action="ppaction://media"/>
            <a:extLst>
              <a:ext uri="{FF2B5EF4-FFF2-40B4-BE49-F238E27FC236}">
                <a16:creationId xmlns:a16="http://schemas.microsoft.com/office/drawing/2014/main" id="{1B2B8647-B622-676C-4BBA-F55E57A4F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01000" y="43116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A0A1385-72B8-4A6E-A0D5-9AACE2AE1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0"/>
            <a:ext cx="7543801" cy="1047750"/>
          </a:xfrm>
        </p:spPr>
        <p:txBody>
          <a:bodyPr>
            <a:normAutofit/>
          </a:bodyPr>
          <a:lstStyle/>
          <a:p>
            <a:r>
              <a:rPr lang="en-US" sz="2800" dirty="0"/>
              <a:t>Common Barriers to Improvement in Medicare Quality-based Payment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2676D-9EB2-4DA5-BCC7-986ED2E2E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fld id="{0CFEC368-1D7A-4F81-ABF6-AE0E36BAF64C}" type="slidenum">
              <a:rPr lang="en-US" smtClean="0"/>
              <a:pPr>
                <a:spcAft>
                  <a:spcPts val="450"/>
                </a:spcAft>
              </a:pPr>
              <a:t>40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FD5720B-0BD0-490A-9C6D-CDEEDFA2784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437423332"/>
              </p:ext>
            </p:extLst>
          </p:nvPr>
        </p:nvGraphicFramePr>
        <p:xfrm>
          <a:off x="3657600" y="1662906"/>
          <a:ext cx="4914897" cy="2432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Content Placeholder 13" descr="Clock">
            <a:extLst>
              <a:ext uri="{FF2B5EF4-FFF2-40B4-BE49-F238E27FC236}">
                <a16:creationId xmlns:a16="http://schemas.microsoft.com/office/drawing/2014/main" id="{321BA72D-5D60-8941-AD39-69344B51F5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3415" y="1504950"/>
            <a:ext cx="3129385" cy="3129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5A32B8-91AF-1A4D-8400-317BA3703DC7}"/>
              </a:ext>
            </a:extLst>
          </p:cNvPr>
          <p:cNvSpPr txBox="1"/>
          <p:nvPr/>
        </p:nvSpPr>
        <p:spPr>
          <a:xfrm>
            <a:off x="3657600" y="4172670"/>
            <a:ext cx="491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GNYHA Measures and Performance Periods: </a:t>
            </a:r>
            <a:r>
              <a:rPr lang="en-US" sz="1200" dirty="0">
                <a:hlinkClick r:id="rId12"/>
              </a:rPr>
              <a:t>https://www.gnyha.org/data/measures-and-performance-periods-for-the-fy-2022-ipps-final-rule/</a:t>
            </a:r>
            <a:endParaRPr lang="en-US" sz="1200" dirty="0"/>
          </a:p>
        </p:txBody>
      </p:sp>
      <p:pic>
        <p:nvPicPr>
          <p:cNvPr id="7" name="Audio 8">
            <a:hlinkClick r:id="" action="ppaction://media"/>
            <a:extLst>
              <a:ext uri="{FF2B5EF4-FFF2-40B4-BE49-F238E27FC236}">
                <a16:creationId xmlns:a16="http://schemas.microsoft.com/office/drawing/2014/main" id="{DBE1FB31-336D-B260-12B6-CCE23A521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66097" y="43597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9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A0A1385-72B8-4A6E-A0D5-9AACE2AE1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0"/>
            <a:ext cx="7543801" cy="1047750"/>
          </a:xfrm>
        </p:spPr>
        <p:txBody>
          <a:bodyPr>
            <a:normAutofit/>
          </a:bodyPr>
          <a:lstStyle/>
          <a:p>
            <a:r>
              <a:rPr lang="en-US" sz="2800" dirty="0"/>
              <a:t>Common Barriers to Improvement in Medicare Quality-based Payment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2676D-9EB2-4DA5-BCC7-986ED2E2E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fld id="{0CFEC368-1D7A-4F81-ABF6-AE0E36BAF64C}" type="slidenum">
              <a:rPr lang="en-US" smtClean="0"/>
              <a:pPr>
                <a:spcAft>
                  <a:spcPts val="450"/>
                </a:spcAft>
              </a:pPr>
              <a:t>41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FD5720B-0BD0-490A-9C6D-CDEEDFA2784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061916387"/>
              </p:ext>
            </p:extLst>
          </p:nvPr>
        </p:nvGraphicFramePr>
        <p:xfrm>
          <a:off x="3657600" y="1662906"/>
          <a:ext cx="4914897" cy="296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Graphic 9" descr="Maze">
            <a:extLst>
              <a:ext uri="{FF2B5EF4-FFF2-40B4-BE49-F238E27FC236}">
                <a16:creationId xmlns:a16="http://schemas.microsoft.com/office/drawing/2014/main" id="{626545A6-9761-BA49-A560-19649C36F1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4800" y="1662906"/>
            <a:ext cx="2960688" cy="2960688"/>
          </a:xfrm>
          <a:prstGeom prst="rect">
            <a:avLst/>
          </a:prstGeom>
        </p:spPr>
      </p:pic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27C191C0-0AA9-5AEF-4E95-CA2B7F2A4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31200" y="43597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A0A1385-72B8-4A6E-A0D5-9AACE2AE1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0"/>
            <a:ext cx="7543801" cy="1047750"/>
          </a:xfrm>
        </p:spPr>
        <p:txBody>
          <a:bodyPr>
            <a:normAutofit/>
          </a:bodyPr>
          <a:lstStyle/>
          <a:p>
            <a:r>
              <a:rPr lang="en-US" sz="2800" dirty="0"/>
              <a:t>Common Barriers to Improvement in Medicare Quality-based Payment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2676D-9EB2-4DA5-BCC7-986ED2E2E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fld id="{0CFEC368-1D7A-4F81-ABF6-AE0E36BAF64C}" type="slidenum">
              <a:rPr lang="en-US" smtClean="0"/>
              <a:pPr>
                <a:spcAft>
                  <a:spcPts val="450"/>
                </a:spcAft>
              </a:pPr>
              <a:t>42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FD5720B-0BD0-490A-9C6D-CDEEDFA2784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82814563"/>
              </p:ext>
            </p:extLst>
          </p:nvPr>
        </p:nvGraphicFramePr>
        <p:xfrm>
          <a:off x="3657600" y="1428750"/>
          <a:ext cx="4914897" cy="3042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Graphic 5" descr="Playbook">
            <a:extLst>
              <a:ext uri="{FF2B5EF4-FFF2-40B4-BE49-F238E27FC236}">
                <a16:creationId xmlns:a16="http://schemas.microsoft.com/office/drawing/2014/main" id="{924E7966-1317-5744-9E2B-F19C28BBE3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8600" y="1733550"/>
            <a:ext cx="2990850" cy="2990850"/>
          </a:xfrm>
          <a:prstGeom prst="rect">
            <a:avLst/>
          </a:prstGeom>
        </p:spPr>
      </p:pic>
      <p:pic>
        <p:nvPicPr>
          <p:cNvPr id="7" name="Audio 1">
            <a:hlinkClick r:id="" action="ppaction://media"/>
            <a:extLst>
              <a:ext uri="{FF2B5EF4-FFF2-40B4-BE49-F238E27FC236}">
                <a16:creationId xmlns:a16="http://schemas.microsoft.com/office/drawing/2014/main" id="{4DA29F70-A8A3-FC29-B54C-7FBE49E58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97847" y="4295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A0A1385-72B8-4A6E-A0D5-9AACE2AE1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0"/>
            <a:ext cx="7543801" cy="1047750"/>
          </a:xfrm>
        </p:spPr>
        <p:txBody>
          <a:bodyPr>
            <a:normAutofit/>
          </a:bodyPr>
          <a:lstStyle/>
          <a:p>
            <a:r>
              <a:rPr lang="en-US" sz="2800" dirty="0"/>
              <a:t>Common Barriers to Improvement in Medicare Quality-based Payment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2676D-9EB2-4DA5-BCC7-986ED2E2E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fld id="{0CFEC368-1D7A-4F81-ABF6-AE0E36BAF64C}" type="slidenum">
              <a:rPr lang="en-US" smtClean="0"/>
              <a:pPr>
                <a:spcAft>
                  <a:spcPts val="450"/>
                </a:spcAft>
              </a:pPr>
              <a:t>43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FD5720B-0BD0-490A-9C6D-CDEEDFA2784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78583994"/>
              </p:ext>
            </p:extLst>
          </p:nvPr>
        </p:nvGraphicFramePr>
        <p:xfrm>
          <a:off x="3657600" y="1519748"/>
          <a:ext cx="4914897" cy="280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Graphic 9" descr="Connections">
            <a:extLst>
              <a:ext uri="{FF2B5EF4-FFF2-40B4-BE49-F238E27FC236}">
                <a16:creationId xmlns:a16="http://schemas.microsoft.com/office/drawing/2014/main" id="{8D9FE064-01DF-DC41-86E5-EDAF2733E8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6309" y="1681457"/>
            <a:ext cx="3018337" cy="3018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357E8F-7E1D-3745-8B01-97FDDCE3B38F}"/>
              </a:ext>
            </a:extLst>
          </p:cNvPr>
          <p:cNvSpPr txBox="1"/>
          <p:nvPr/>
        </p:nvSpPr>
        <p:spPr>
          <a:xfrm>
            <a:off x="3657600" y="4355162"/>
            <a:ext cx="491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GNYHA Quality Measures by Program: </a:t>
            </a:r>
            <a:r>
              <a:rPr lang="en-US" sz="1200" dirty="0">
                <a:hlinkClick r:id="rId12"/>
              </a:rPr>
              <a:t>https://www.gnyha.org/data/fy-2022-ipps-final-rule-quality-measures-by-program/</a:t>
            </a:r>
            <a:endParaRPr lang="en-US" sz="1200" dirty="0"/>
          </a:p>
        </p:txBody>
      </p:sp>
      <p:pic>
        <p:nvPicPr>
          <p:cNvPr id="7" name="Audio 8">
            <a:hlinkClick r:id="" action="ppaction://media"/>
            <a:extLst>
              <a:ext uri="{FF2B5EF4-FFF2-40B4-BE49-F238E27FC236}">
                <a16:creationId xmlns:a16="http://schemas.microsoft.com/office/drawing/2014/main" id="{2D3FC624-189E-D198-AA60-49CDC99B7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95105" y="44104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9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A0A1385-72B8-4A6E-A0D5-9AACE2AE1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0"/>
            <a:ext cx="7543801" cy="1047750"/>
          </a:xfrm>
        </p:spPr>
        <p:txBody>
          <a:bodyPr>
            <a:normAutofit/>
          </a:bodyPr>
          <a:lstStyle/>
          <a:p>
            <a:r>
              <a:rPr lang="en-US" sz="2800" dirty="0"/>
              <a:t>Common Barriers to Improvement in Medicare Quality-based Payment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2676D-9EB2-4DA5-BCC7-986ED2E2E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fld id="{0CFEC368-1D7A-4F81-ABF6-AE0E36BAF64C}" type="slidenum">
              <a:rPr lang="en-US" smtClean="0"/>
              <a:pPr>
                <a:spcAft>
                  <a:spcPts val="450"/>
                </a:spcAft>
              </a:pPr>
              <a:t>44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FD5720B-0BD0-490A-9C6D-CDEEDFA2784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491756601"/>
              </p:ext>
            </p:extLst>
          </p:nvPr>
        </p:nvGraphicFramePr>
        <p:xfrm>
          <a:off x="3657600" y="1900748"/>
          <a:ext cx="4914897" cy="2271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Graphic 6" descr="City">
            <a:extLst>
              <a:ext uri="{FF2B5EF4-FFF2-40B4-BE49-F238E27FC236}">
                <a16:creationId xmlns:a16="http://schemas.microsoft.com/office/drawing/2014/main" id="{5E96FA73-E58C-1440-8634-FF02C7F1E8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4800" y="1657350"/>
            <a:ext cx="2895600" cy="2895600"/>
          </a:xfrm>
          <a:prstGeom prst="rect">
            <a:avLst/>
          </a:prstGeom>
        </p:spPr>
      </p:pic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0BF1D791-9632-F476-DF35-2B785C0BD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66097" y="4295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4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31ACF-8019-40B8-9C3C-165B6AD451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Concerns about Medicare P4P Programs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56DE03-53C1-4F6B-A8E4-49F1D8FA75F4}"/>
              </a:ext>
            </a:extLst>
          </p:cNvPr>
          <p:cNvSpPr/>
          <p:nvPr/>
        </p:nvSpPr>
        <p:spPr>
          <a:xfrm>
            <a:off x="676271" y="4202110"/>
            <a:ext cx="7553328" cy="292388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300" b="1" dirty="0">
                <a:solidFill>
                  <a:schemeClr val="accent1"/>
                </a:solidFill>
              </a:rPr>
              <a:t>Opportunity for policymakers to redesign programs to improve equity, reduce systematic risk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8B4603-C51C-40F2-892C-0B362C7BE0BA}"/>
              </a:ext>
            </a:extLst>
          </p:cNvPr>
          <p:cNvSpPr/>
          <p:nvPr/>
        </p:nvSpPr>
        <p:spPr>
          <a:xfrm>
            <a:off x="1676400" y="4629150"/>
            <a:ext cx="588645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50" dirty="0"/>
              <a:t>*Impact on Medicare IPPS fee-for-service payments only; also affects Medicare Advantage payments.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121A24F-5765-47EE-8683-5F57DC75B7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7397090"/>
              </p:ext>
            </p:extLst>
          </p:nvPr>
        </p:nvGraphicFramePr>
        <p:xfrm>
          <a:off x="4067512" y="1123950"/>
          <a:ext cx="4162087" cy="2609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00AC1D0-4BBD-2941-88C8-086AE3EAEF75}"/>
              </a:ext>
            </a:extLst>
          </p:cNvPr>
          <p:cNvSpPr txBox="1">
            <a:spLocks/>
          </p:cNvSpPr>
          <p:nvPr/>
        </p:nvSpPr>
        <p:spPr>
          <a:xfrm>
            <a:off x="1066800" y="1738454"/>
            <a:ext cx="1990730" cy="166659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Arial" pitchFamily="34" charset="0"/>
              <a:buChar char="□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□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90000"/>
              <a:buFont typeface="Arial" pitchFamily="34" charset="0"/>
              <a:buChar char="□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□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100000"/>
              <a:buFont typeface="Arial" pitchFamily="34" charset="0"/>
              <a:buChar char="□"/>
              <a:defRPr sz="1400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Calibri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Potential for systematic risk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82B3C06-4448-F38E-AA18-623A57901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3662" y="43483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141F41-E86B-C84C-987E-5C0F3FDC9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7"/>
          <a:stretch/>
        </p:blipFill>
        <p:spPr>
          <a:xfrm>
            <a:off x="762000" y="438150"/>
            <a:ext cx="3581400" cy="4343399"/>
          </a:xfrm>
          <a:ln w="127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E0D478-7037-E746-868F-462BBDF37699}"/>
              </a:ext>
            </a:extLst>
          </p:cNvPr>
          <p:cNvSpPr txBox="1"/>
          <p:nvPr/>
        </p:nvSpPr>
        <p:spPr>
          <a:xfrm>
            <a:off x="4495800" y="4065968"/>
            <a:ext cx="2286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Link: </a:t>
            </a:r>
            <a:r>
              <a:rPr lang="en-US" sz="135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https://www.gnyha.org/tool/health-care-terms-2022/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6307F4CE-A8AF-C8C7-6720-958E74D9E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75600" y="4295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5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1F6A3D6-80E7-49B0-AE15-E2F5100B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113219-8080-4738-9D75-D457CC02D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Contact: </a:t>
            </a:r>
          </a:p>
          <a:p>
            <a:r>
              <a:rPr lang="en-US" dirty="0"/>
              <a:t>John </a:t>
            </a:r>
            <a:r>
              <a:rPr lang="en-US" dirty="0" err="1"/>
              <a:t>Gravina</a:t>
            </a:r>
            <a:r>
              <a:rPr lang="en-US" dirty="0"/>
              <a:t> (jgravina@gnyha.org)</a:t>
            </a:r>
          </a:p>
        </p:txBody>
      </p:sp>
    </p:spTree>
    <p:extLst>
      <p:ext uri="{BB962C8B-B14F-4D97-AF65-F5344CB8AC3E}">
        <p14:creationId xmlns:p14="http://schemas.microsoft.com/office/powerpoint/2010/main" val="860526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2C23-406F-4047-A478-48A60B38A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Medicare Inpatient Quality-Based Payment Program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6A01F-14DF-49E4-8144-6A3F65AD0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B081C1-F210-7D4D-B1A3-1C397BFD1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b="1" dirty="0"/>
              <a:t>Hospital Acquired Conditions Reduction Program (HAC)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Started in 2015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Maximum penalty is 1% of </a:t>
            </a:r>
            <a:r>
              <a:rPr lang="en-US" i="0" dirty="0"/>
              <a:t>total Medicare payments</a:t>
            </a:r>
          </a:p>
          <a:p>
            <a:pPr lvl="0">
              <a:lnSpc>
                <a:spcPct val="120000"/>
              </a:lnSpc>
            </a:pPr>
            <a:r>
              <a:rPr lang="en-US" b="1" dirty="0"/>
              <a:t>Value Based Purchasing Program (VBP)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Started in 2013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Maximum penalty is 2% of </a:t>
            </a:r>
            <a:r>
              <a:rPr lang="en-US" i="0" dirty="0"/>
              <a:t>Medicare base operating payments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Only program with potential to earn a bonus and accounts for improvement</a:t>
            </a:r>
          </a:p>
          <a:p>
            <a:pPr lvl="0">
              <a:lnSpc>
                <a:spcPct val="120000"/>
              </a:lnSpc>
            </a:pPr>
            <a:r>
              <a:rPr lang="en-US" b="1" dirty="0"/>
              <a:t>Hospital Readmissions Reduction Program (HRRP)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Started in 2013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Maximum penalty is 3% of </a:t>
            </a:r>
            <a:r>
              <a:rPr lang="en-US" i="0" dirty="0"/>
              <a:t>Medicare base operating payments</a:t>
            </a:r>
          </a:p>
          <a:p>
            <a:pPr lvl="1">
              <a:lnSpc>
                <a:spcPct val="120000"/>
              </a:lnSpc>
            </a:pPr>
            <a:r>
              <a:rPr lang="en-US" i="0" dirty="0"/>
              <a:t>Only program that accounts for socioeconomic status</a:t>
            </a:r>
          </a:p>
        </p:txBody>
      </p:sp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1B4E3A83-7976-8EFF-3DF0-560DBBE21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4304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6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B40CC9-77C9-49F3-A48D-C22055C3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3124200" cy="1104900"/>
          </a:xfrm>
        </p:spPr>
        <p:txBody>
          <a:bodyPr>
            <a:normAutofit/>
          </a:bodyPr>
          <a:lstStyle/>
          <a:p>
            <a:r>
              <a:rPr lang="en-US" sz="2600" dirty="0"/>
              <a:t>Create focus on quality of care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2D92BA4-785A-405A-8685-39056339A65E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192345765"/>
              </p:ext>
            </p:extLst>
          </p:nvPr>
        </p:nvGraphicFramePr>
        <p:xfrm>
          <a:off x="3163888" y="494762"/>
          <a:ext cx="5522912" cy="4134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22B24-5A13-4814-AB02-2D33747A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60C0B4-BA76-D642-83BA-3A248DD01B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57350"/>
            <a:ext cx="3124200" cy="3200400"/>
          </a:xfrm>
        </p:spPr>
        <p:txBody>
          <a:bodyPr>
            <a:normAutofit/>
          </a:bodyPr>
          <a:lstStyle/>
          <a:p>
            <a:r>
              <a:rPr lang="en-US" b="1" dirty="0"/>
              <a:t>CMS’s Triple Aim</a:t>
            </a:r>
          </a:p>
          <a:p>
            <a:pPr lvl="1"/>
            <a:r>
              <a:rPr lang="en-US" dirty="0"/>
              <a:t>Better Care</a:t>
            </a:r>
          </a:p>
          <a:p>
            <a:pPr lvl="1"/>
            <a:r>
              <a:rPr lang="en-US" dirty="0"/>
              <a:t>Healthier People, Healthier Communities</a:t>
            </a:r>
          </a:p>
          <a:p>
            <a:pPr lvl="1"/>
            <a:r>
              <a:rPr lang="en-US" dirty="0"/>
              <a:t>Smarter Spending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CDBDFE-2589-E14B-87F7-B9614A8ECF7B}"/>
              </a:ext>
            </a:extLst>
          </p:cNvPr>
          <p:cNvSpPr/>
          <p:nvPr/>
        </p:nvSpPr>
        <p:spPr>
          <a:xfrm>
            <a:off x="3810000" y="438150"/>
            <a:ext cx="4876800" cy="441960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8B509DA-ED56-31D2-D345-2279381D7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0400" y="4222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9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9D516-9CE0-4150-89CA-04C336E6CD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514A59-0022-4463-8F90-A83CB7616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Sets an agenda on the national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C4650-B9A6-4643-BE19-951181462CCE}"/>
              </a:ext>
            </a:extLst>
          </p:cNvPr>
          <p:cNvSpPr txBox="1"/>
          <p:nvPr/>
        </p:nvSpPr>
        <p:spPr>
          <a:xfrm>
            <a:off x="457196" y="4705350"/>
            <a:ext cx="86868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Source: </a:t>
            </a:r>
            <a:r>
              <a:rPr lang="en-US" sz="600" dirty="0">
                <a:hlinkClick r:id="rId5"/>
              </a:rPr>
              <a:t>https://www.cms.gov/medicare/quality-initiatives-patient-assessment-instruments/qualitymeasures/national-impact-assessment-of-the-centers-for-medicare-and-medicaid-services-cms-quality-measures-reports.html</a:t>
            </a:r>
            <a:endParaRPr lang="en-US" sz="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7C829-BB4D-4293-88D8-758B0513E8D0}"/>
              </a:ext>
            </a:extLst>
          </p:cNvPr>
          <p:cNvSpPr txBox="1"/>
          <p:nvPr/>
        </p:nvSpPr>
        <p:spPr>
          <a:xfrm>
            <a:off x="457196" y="4484398"/>
            <a:ext cx="657225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/>
              <a:t>Patient impacts estimated from improved national measure rates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C1A7A1-2230-4CF9-951E-5C29AFAB1CFB}"/>
              </a:ext>
            </a:extLst>
          </p:cNvPr>
          <p:cNvSpPr txBox="1"/>
          <p:nvPr/>
        </p:nvSpPr>
        <p:spPr>
          <a:xfrm>
            <a:off x="457196" y="1132642"/>
            <a:ext cx="76200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Results from the CMS 2018 National Impact Assessment show:</a:t>
            </a:r>
          </a:p>
          <a:p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893D5D-3458-49C5-B8F6-1C721087A065}"/>
              </a:ext>
            </a:extLst>
          </p:cNvPr>
          <p:cNvGrpSpPr/>
          <p:nvPr/>
        </p:nvGrpSpPr>
        <p:grpSpPr>
          <a:xfrm>
            <a:off x="457196" y="1697787"/>
            <a:ext cx="7848604" cy="2558282"/>
            <a:chOff x="1663698" y="2049958"/>
            <a:chExt cx="6587641" cy="4244162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2182BEF7-6B55-4371-AD0C-C4BE347F0C55}"/>
                </a:ext>
              </a:extLst>
            </p:cNvPr>
            <p:cNvSpPr/>
            <p:nvPr/>
          </p:nvSpPr>
          <p:spPr>
            <a:xfrm>
              <a:off x="1663698" y="2049958"/>
              <a:ext cx="6502400" cy="4064000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C969B6A-BBD2-4355-8491-DF9071D13EBF}"/>
                </a:ext>
              </a:extLst>
            </p:cNvPr>
            <p:cNvSpPr/>
            <p:nvPr/>
          </p:nvSpPr>
          <p:spPr>
            <a:xfrm>
              <a:off x="2478719" y="5119624"/>
              <a:ext cx="2150366" cy="1174496"/>
            </a:xfrm>
            <a:custGeom>
              <a:avLst/>
              <a:gdLst>
                <a:gd name="connsiteX0" fmla="*/ 0 w 1515059"/>
                <a:gd name="connsiteY0" fmla="*/ 0 h 1174496"/>
                <a:gd name="connsiteX1" fmla="*/ 1515059 w 1515059"/>
                <a:gd name="connsiteY1" fmla="*/ 0 h 1174496"/>
                <a:gd name="connsiteX2" fmla="*/ 1515059 w 1515059"/>
                <a:gd name="connsiteY2" fmla="*/ 1174496 h 1174496"/>
                <a:gd name="connsiteX3" fmla="*/ 0 w 1515059"/>
                <a:gd name="connsiteY3" fmla="*/ 1174496 h 1174496"/>
                <a:gd name="connsiteX4" fmla="*/ 0 w 1515059"/>
                <a:gd name="connsiteY4" fmla="*/ 0 h 117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5059" h="1174496">
                  <a:moveTo>
                    <a:pt x="0" y="0"/>
                  </a:moveTo>
                  <a:lnTo>
                    <a:pt x="1515059" y="0"/>
                  </a:lnTo>
                  <a:lnTo>
                    <a:pt x="1515059" y="1174496"/>
                  </a:lnTo>
                  <a:lnTo>
                    <a:pt x="0" y="11744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187" tIns="0" rIns="0" bIns="0" numCol="1" spcCol="1270" anchor="t" anchorCtr="0">
              <a:noAutofit/>
            </a:bodyPr>
            <a:lstStyle/>
            <a:p>
              <a:pPr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75" dirty="0"/>
                <a:t>12,000 fewer deaths following hospitalization for a heart attack</a:t>
              </a:r>
              <a:r>
                <a:rPr lang="en-US" sz="1350" dirty="0"/>
                <a:t> </a:t>
              </a:r>
            </a:p>
            <a:p>
              <a:pPr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25" dirty="0"/>
                <a:t>(2008-2015)</a:t>
              </a:r>
              <a:endParaRPr lang="en-US" sz="105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7C36C3B-4695-4804-A598-E3C0D85D39D6}"/>
                </a:ext>
              </a:extLst>
            </p:cNvPr>
            <p:cNvSpPr/>
            <p:nvPr/>
          </p:nvSpPr>
          <p:spPr>
            <a:xfrm>
              <a:off x="4247226" y="4072392"/>
              <a:ext cx="1701638" cy="2210815"/>
            </a:xfrm>
            <a:custGeom>
              <a:avLst/>
              <a:gdLst>
                <a:gd name="connsiteX0" fmla="*/ 0 w 1560576"/>
                <a:gd name="connsiteY0" fmla="*/ 0 h 2210816"/>
                <a:gd name="connsiteX1" fmla="*/ 1560576 w 1560576"/>
                <a:gd name="connsiteY1" fmla="*/ 0 h 2210816"/>
                <a:gd name="connsiteX2" fmla="*/ 1560576 w 1560576"/>
                <a:gd name="connsiteY2" fmla="*/ 2210816 h 2210816"/>
                <a:gd name="connsiteX3" fmla="*/ 0 w 1560576"/>
                <a:gd name="connsiteY3" fmla="*/ 2210816 h 2210816"/>
                <a:gd name="connsiteX4" fmla="*/ 0 w 1560576"/>
                <a:gd name="connsiteY4" fmla="*/ 0 h 2210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576" h="2210816">
                  <a:moveTo>
                    <a:pt x="0" y="0"/>
                  </a:moveTo>
                  <a:lnTo>
                    <a:pt x="1560576" y="0"/>
                  </a:lnTo>
                  <a:lnTo>
                    <a:pt x="1560576" y="2210816"/>
                  </a:lnTo>
                  <a:lnTo>
                    <a:pt x="0" y="22108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454" tIns="0" rIns="0" bIns="0" numCol="1" spcCol="1270" anchor="t" anchorCtr="0">
              <a:noAutofit/>
            </a:bodyPr>
            <a:lstStyle/>
            <a:p>
              <a:pPr defTabSz="5667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75" dirty="0"/>
                <a:t>70,000 fewer unplanned readmissions </a:t>
              </a:r>
            </a:p>
            <a:p>
              <a:pPr defTabSz="5667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25" dirty="0"/>
                <a:t>(2011-2015)</a:t>
              </a:r>
              <a:endParaRPr lang="en-US" sz="1275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ECE3A5-4F15-4EFF-AC0F-156FF3F5AD17}"/>
                </a:ext>
              </a:extLst>
            </p:cNvPr>
            <p:cNvSpPr/>
            <p:nvPr/>
          </p:nvSpPr>
          <p:spPr>
            <a:xfrm>
              <a:off x="6172201" y="3345071"/>
              <a:ext cx="2079138" cy="2613152"/>
            </a:xfrm>
            <a:custGeom>
              <a:avLst/>
              <a:gdLst>
                <a:gd name="connsiteX0" fmla="*/ 0 w 2796037"/>
                <a:gd name="connsiteY0" fmla="*/ 0 h 2824480"/>
                <a:gd name="connsiteX1" fmla="*/ 2796037 w 2796037"/>
                <a:gd name="connsiteY1" fmla="*/ 0 h 2824480"/>
                <a:gd name="connsiteX2" fmla="*/ 2796037 w 2796037"/>
                <a:gd name="connsiteY2" fmla="*/ 2824480 h 2824480"/>
                <a:gd name="connsiteX3" fmla="*/ 0 w 2796037"/>
                <a:gd name="connsiteY3" fmla="*/ 2824480 h 2824480"/>
                <a:gd name="connsiteX4" fmla="*/ 0 w 2796037"/>
                <a:gd name="connsiteY4" fmla="*/ 0 h 282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037" h="2824480">
                  <a:moveTo>
                    <a:pt x="0" y="0"/>
                  </a:moveTo>
                  <a:lnTo>
                    <a:pt x="2796037" y="0"/>
                  </a:lnTo>
                  <a:lnTo>
                    <a:pt x="2796037" y="2824480"/>
                  </a:lnTo>
                  <a:lnTo>
                    <a:pt x="0" y="2824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968" tIns="0" rIns="0" bIns="0" numCol="1" spcCol="1270" anchor="t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/>
                <a:t>9 million more patients reporting a highly favorable experience with their hospital </a:t>
              </a:r>
            </a:p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25" dirty="0"/>
                <a:t>(2008–2015)</a:t>
              </a:r>
              <a:endParaRPr lang="en-US" sz="1350" dirty="0"/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372CBFB7-9C60-214C-A3B8-897D75E6E4DA}"/>
              </a:ext>
            </a:extLst>
          </p:cNvPr>
          <p:cNvSpPr/>
          <p:nvPr/>
        </p:nvSpPr>
        <p:spPr>
          <a:xfrm>
            <a:off x="1199623" y="3464543"/>
            <a:ext cx="228600" cy="22860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39C3D9-D2BD-DC45-B7EA-1F09A59C8E5A}"/>
              </a:ext>
            </a:extLst>
          </p:cNvPr>
          <p:cNvSpPr/>
          <p:nvPr/>
        </p:nvSpPr>
        <p:spPr>
          <a:xfrm>
            <a:off x="3339377" y="2699711"/>
            <a:ext cx="267170" cy="26717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30316D-84C7-D140-A1F8-3B4C5737127C}"/>
              </a:ext>
            </a:extLst>
          </p:cNvPr>
          <p:cNvSpPr/>
          <p:nvPr/>
        </p:nvSpPr>
        <p:spPr>
          <a:xfrm>
            <a:off x="5562600" y="2293691"/>
            <a:ext cx="369519" cy="36951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" name="Audio 8">
            <a:hlinkClick r:id="" action="ppaction://media"/>
            <a:extLst>
              <a:ext uri="{FF2B5EF4-FFF2-40B4-BE49-F238E27FC236}">
                <a16:creationId xmlns:a16="http://schemas.microsoft.com/office/drawing/2014/main" id="{D2BEB26B-C0FE-5807-B315-5F0A5B976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705" y="43912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0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9C4004-44CA-4B49-9D22-6900D3BC296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How are hospitals evaluated in these programs?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E122E2A7-6E07-C546-BC54-1E74923AF3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5411740"/>
              </p:ext>
            </p:extLst>
          </p:nvPr>
        </p:nvGraphicFramePr>
        <p:xfrm>
          <a:off x="457200" y="1173163"/>
          <a:ext cx="8229600" cy="331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5">
            <a:hlinkClick r:id="" action="ppaction://media"/>
            <a:extLst>
              <a:ext uri="{FF2B5EF4-FFF2-40B4-BE49-F238E27FC236}">
                <a16:creationId xmlns:a16="http://schemas.microsoft.com/office/drawing/2014/main" id="{AE172D89-306A-05E9-60E7-1025E8470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3400" y="43076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2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9C4004-44CA-4B49-9D22-6900D3BC296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Where does quality improvement fit into this?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92857928"/>
              </p:ext>
            </p:extLst>
          </p:nvPr>
        </p:nvGraphicFramePr>
        <p:xfrm>
          <a:off x="457200" y="1173163"/>
          <a:ext cx="8229600" cy="331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Down Arrow 8">
            <a:extLst>
              <a:ext uri="{FF2B5EF4-FFF2-40B4-BE49-F238E27FC236}">
                <a16:creationId xmlns:a16="http://schemas.microsoft.com/office/drawing/2014/main" id="{7664453C-9749-534E-9F88-4B8651ADB25A}"/>
              </a:ext>
            </a:extLst>
          </p:cNvPr>
          <p:cNvSpPr/>
          <p:nvPr/>
        </p:nvSpPr>
        <p:spPr>
          <a:xfrm rot="10800000">
            <a:off x="457200" y="3725466"/>
            <a:ext cx="1671638" cy="1132284"/>
          </a:xfrm>
          <a:prstGeom prst="downArrow">
            <a:avLst>
              <a:gd name="adj1" fmla="val 50000"/>
              <a:gd name="adj2" fmla="val 69311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8EFA0542-66F1-694D-994E-1189BFB6D7EA}"/>
              </a:ext>
            </a:extLst>
          </p:cNvPr>
          <p:cNvSpPr/>
          <p:nvPr/>
        </p:nvSpPr>
        <p:spPr>
          <a:xfrm rot="10800000">
            <a:off x="2667001" y="3725466"/>
            <a:ext cx="1671638" cy="1132284"/>
          </a:xfrm>
          <a:prstGeom prst="downArrow">
            <a:avLst>
              <a:gd name="adj1" fmla="val 50000"/>
              <a:gd name="adj2" fmla="val 69311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CF3E33-FDB9-451C-9781-C102DA515307}"/>
              </a:ext>
            </a:extLst>
          </p:cNvPr>
          <p:cNvGrpSpPr/>
          <p:nvPr/>
        </p:nvGrpSpPr>
        <p:grpSpPr>
          <a:xfrm>
            <a:off x="399222" y="1472390"/>
            <a:ext cx="4191000" cy="3093594"/>
            <a:chOff x="381000" y="1853390"/>
            <a:chExt cx="4191000" cy="3093594"/>
          </a:xfrm>
        </p:grpSpPr>
        <p:sp>
          <p:nvSpPr>
            <p:cNvPr id="3" name="TextBox 2"/>
            <p:cNvSpPr txBox="1"/>
            <p:nvPr/>
          </p:nvSpPr>
          <p:spPr>
            <a:xfrm>
              <a:off x="743778" y="4287619"/>
              <a:ext cx="1085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Apply </a:t>
              </a:r>
            </a:p>
            <a:p>
              <a:pPr algn="ctr"/>
              <a:r>
                <a:rPr lang="en-US" sz="1200" dirty="0"/>
                <a:t>clinical improvement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07143" y="4300653"/>
              <a:ext cx="1154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Apply  measurement improvement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F2EAA4-323F-9249-AB48-7CDCAA61BE6D}"/>
                </a:ext>
              </a:extLst>
            </p:cNvPr>
            <p:cNvSpPr/>
            <p:nvPr/>
          </p:nvSpPr>
          <p:spPr>
            <a:xfrm>
              <a:off x="381000" y="2492479"/>
              <a:ext cx="4191000" cy="1437276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76FD67-CB13-45E9-AC54-2271FEF07128}"/>
                </a:ext>
              </a:extLst>
            </p:cNvPr>
            <p:cNvSpPr txBox="1"/>
            <p:nvPr/>
          </p:nvSpPr>
          <p:spPr>
            <a:xfrm>
              <a:off x="381000" y="1853390"/>
              <a:ext cx="4114800" cy="489760"/>
            </a:xfrm>
            <a:prstGeom prst="rect">
              <a:avLst/>
            </a:prstGeom>
            <a:noFill/>
          </p:spPr>
          <p:txBody>
            <a:bodyPr vert="horz" wrap="square" lIns="182880" tIns="45720" rIns="182880" bIns="45720" rtlCol="0" anchor="ctr">
              <a:normAutofit fontScale="70000" lnSpcReduction="20000"/>
            </a:bodyPr>
            <a:lstStyle/>
            <a:p>
              <a:pPr algn="l"/>
              <a:r>
                <a:rPr lang="en-US" sz="2800" b="1" dirty="0"/>
                <a:t>Provider/Organization Driven</a:t>
              </a:r>
            </a:p>
          </p:txBody>
        </p:sp>
      </p:grpSp>
      <p:pic>
        <p:nvPicPr>
          <p:cNvPr id="12" name="Audio 12">
            <a:hlinkClick r:id="" action="ppaction://media"/>
            <a:extLst>
              <a:ext uri="{FF2B5EF4-FFF2-40B4-BE49-F238E27FC236}">
                <a16:creationId xmlns:a16="http://schemas.microsoft.com/office/drawing/2014/main" id="{73EAF467-CAE7-7EF8-C491-03DC84F9A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14494" y="42297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5|15.5|8.1|15|6.3|6|13.4|7.4|9.2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0.3|1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7.2|1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4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nual_Meeting_v2">
  <a:themeElements>
    <a:clrScheme name="GNYHA">
      <a:dk1>
        <a:srgbClr val="262626"/>
      </a:dk1>
      <a:lt1>
        <a:srgbClr val="FFFFFF"/>
      </a:lt1>
      <a:dk2>
        <a:srgbClr val="3F3F3F"/>
      </a:dk2>
      <a:lt2>
        <a:srgbClr val="EEEEEF"/>
      </a:lt2>
      <a:accent1>
        <a:srgbClr val="256BB4"/>
      </a:accent1>
      <a:accent2>
        <a:srgbClr val="9BCBEB"/>
      </a:accent2>
      <a:accent3>
        <a:srgbClr val="C8102E"/>
      </a:accent3>
      <a:accent4>
        <a:srgbClr val="87027B"/>
      </a:accent4>
      <a:accent5>
        <a:srgbClr val="5B2C86"/>
      </a:accent5>
      <a:accent6>
        <a:srgbClr val="177B47"/>
      </a:accent6>
      <a:hlink>
        <a:srgbClr val="006AC6"/>
      </a:hlink>
      <a:folHlink>
        <a:srgbClr val="243E87"/>
      </a:folHlink>
    </a:clrScheme>
    <a:fontScheme name="GNYHA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txDef>
      <a:spPr>
        <a:solidFill>
          <a:schemeClr val="bg2"/>
        </a:solidFill>
      </a:spPr>
      <a:bodyPr vert="horz" lIns="182880" tIns="45720" rIns="182880" bIns="45720" rtlCol="0" anchor="ctr">
        <a:normAutofit/>
      </a:bodyPr>
      <a:lstStyle>
        <a:defPPr algn="l">
          <a:defRPr sz="28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0A0895B8-CE92-3945-B5ED-442B9A0887C4}" vid="{F5422C37-7823-7F49-A311-C6E0543AA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820181163F124BA54F6DABF4A48D41" ma:contentTypeVersion="12" ma:contentTypeDescription="Create a new document." ma:contentTypeScope="" ma:versionID="63917e5d985eb99bfd8f24ab5bbbbe11">
  <xsd:schema xmlns:xsd="http://www.w3.org/2001/XMLSchema" xmlns:xs="http://www.w3.org/2001/XMLSchema" xmlns:p="http://schemas.microsoft.com/office/2006/metadata/properties" xmlns:ns3="8caca398-60f6-4f98-b41d-aa4413a71d47" xmlns:ns4="0b3641ad-cf86-43f7-a842-4944368932a2" targetNamespace="http://schemas.microsoft.com/office/2006/metadata/properties" ma:root="true" ma:fieldsID="bde333d1c92e693c76d840da524c85a3" ns3:_="" ns4:_="">
    <xsd:import namespace="8caca398-60f6-4f98-b41d-aa4413a71d47"/>
    <xsd:import namespace="0b3641ad-cf86-43f7-a842-4944368932a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aca398-60f6-4f98-b41d-aa4413a71d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3641ad-cf86-43f7-a842-4944368932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6363D39-7851-457D-AB47-D15A5681A5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aca398-60f6-4f98-b41d-aa4413a71d47"/>
    <ds:schemaRef ds:uri="0b3641ad-cf86-43f7-a842-4944368932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C69F8D-8117-4AA3-97C8-9D0BB330B2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5C9AF1-98AA-42D0-957A-8C4F85972A48}">
  <ds:schemaRefs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0b3641ad-cf86-43f7-a842-4944368932a2"/>
    <ds:schemaRef ds:uri="8caca398-60f6-4f98-b41d-aa4413a71d47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GNYHA_ppt2020_16-9</Template>
  <TotalTime>9200</TotalTime>
  <Words>2924</Words>
  <Application>Microsoft Office PowerPoint</Application>
  <PresentationFormat>On-screen Show (16:9)</PresentationFormat>
  <Paragraphs>647</Paragraphs>
  <Slides>47</Slides>
  <Notes>40</Notes>
  <HiddenSlides>0</HiddenSlides>
  <MMClips>45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Calibri</vt:lpstr>
      <vt:lpstr>Annual_Meeting_v2</vt:lpstr>
      <vt:lpstr>Measurement and Performance in the Medicare Quality-Based Payment Programs</vt:lpstr>
      <vt:lpstr>Introduction</vt:lpstr>
      <vt:lpstr>Medicare Payment Terminology</vt:lpstr>
      <vt:lpstr>Learning Objectives</vt:lpstr>
      <vt:lpstr>Medicare Inpatient Quality-Based Payment Program Overview</vt:lpstr>
      <vt:lpstr>Create focus on quality of care</vt:lpstr>
      <vt:lpstr>Sets an agenda on the national level</vt:lpstr>
      <vt:lpstr>How are hospitals evaluated in these programs?</vt:lpstr>
      <vt:lpstr>Where does quality improvement fit into this?</vt:lpstr>
      <vt:lpstr>Where does policy fit into this?</vt:lpstr>
      <vt:lpstr>Where does policy fit into this?</vt:lpstr>
      <vt:lpstr>Medicare Quality-based Payment Program Data Sources</vt:lpstr>
      <vt:lpstr>FY 2021 HAC Program Measures</vt:lpstr>
      <vt:lpstr>FY 2021 VBP Program Measures – 1 </vt:lpstr>
      <vt:lpstr>FY 2021 VBP Program Measures – 2</vt:lpstr>
      <vt:lpstr>FY 2021 HRRP Measures</vt:lpstr>
      <vt:lpstr>Thinking About Measurement</vt:lpstr>
      <vt:lpstr>Barriers to impacting a claims measure</vt:lpstr>
      <vt:lpstr>Strategies for impacting claims measures</vt:lpstr>
      <vt:lpstr>How are hospitals evaluated in quality based payment programs?</vt:lpstr>
      <vt:lpstr>How does CMS tie quality to payment?</vt:lpstr>
      <vt:lpstr>FY 2021 HAC Reduction Program Scoring</vt:lpstr>
      <vt:lpstr>FY 2021 HAC Reduction Program Example</vt:lpstr>
      <vt:lpstr>HAC Financial Impacts  (based on FY 2021 payments &amp; HAC penalty scores)</vt:lpstr>
      <vt:lpstr>FY 2021 VBP Program Scoring</vt:lpstr>
      <vt:lpstr>An example of VBP Achievement and Improvement Scoring:  Central Line Associated Bloodstream Infection (CLABSI) Standardized Infection Ratio (SIR)</vt:lpstr>
      <vt:lpstr>FY 2021 VBP Program Scoring</vt:lpstr>
      <vt:lpstr>VBP Exchange Function</vt:lpstr>
      <vt:lpstr>VBP Financial Impacts  (based on FY 2021 estimated payments and adjustment factors)</vt:lpstr>
      <vt:lpstr>FY 2021 HRRP Scoring</vt:lpstr>
      <vt:lpstr>FY 2021 HRRP Scoring</vt:lpstr>
      <vt:lpstr>FY 2021 HRRP Scoring</vt:lpstr>
      <vt:lpstr>Implications of the HRRP Scoring Algorithm</vt:lpstr>
      <vt:lpstr>Implications of the HRRP Scoring Algorithm</vt:lpstr>
      <vt:lpstr>Implications of the HRRP Scoring Algorithm</vt:lpstr>
      <vt:lpstr>Implications of the HRRP Scoring Algorithm</vt:lpstr>
      <vt:lpstr>HRRP Financial Impacts  (based on FY 2021 estimated payments &amp; adjustment factors)</vt:lpstr>
      <vt:lpstr>Considerations in Tackling Medicare Quality-based Payment Programs</vt:lpstr>
      <vt:lpstr>Common Barriers to Improvement in Medicare Quality-based Payment Programs</vt:lpstr>
      <vt:lpstr>Common Barriers to Improvement in Medicare Quality-based Payment Programs</vt:lpstr>
      <vt:lpstr>Common Barriers to Improvement in Medicare Quality-based Payment Programs</vt:lpstr>
      <vt:lpstr>Common Barriers to Improvement in Medicare Quality-based Payment Programs</vt:lpstr>
      <vt:lpstr>Common Barriers to Improvement in Medicare Quality-based Payment Programs</vt:lpstr>
      <vt:lpstr>Common Barriers to Improvement in Medicare Quality-based Payment Programs</vt:lpstr>
      <vt:lpstr>Concerns about Medicare P4P Programs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and Performance in the Medicare Quality-Based Payment Programs</dc:title>
  <dc:creator>Gravina, John</dc:creator>
  <cp:lastModifiedBy>John Gravina</cp:lastModifiedBy>
  <cp:revision>70</cp:revision>
  <cp:lastPrinted>2014-05-16T15:57:24Z</cp:lastPrinted>
  <dcterms:created xsi:type="dcterms:W3CDTF">2022-04-08T18:26:30Z</dcterms:created>
  <dcterms:modified xsi:type="dcterms:W3CDTF">2023-05-08T20:22:20Z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0x0101007C820181163F124BA54F6DABF4A48D41</vt:lpwstr>
  </property>
</Properties>
</file>