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5" r:id="rId7"/>
    <p:sldId id="263" r:id="rId8"/>
    <p:sldId id="269" r:id="rId9"/>
    <p:sldId id="258"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ley Symister" initials="S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p:scale>
          <a:sx n="110" d="100"/>
          <a:sy n="110" d="100"/>
        </p:scale>
        <p:origin x="216"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9144000" cy="6857999"/>
          </a:xfrm>
          <a:prstGeom prst="rect">
            <a:avLst/>
          </a:prstGeom>
        </p:spPr>
      </p:pic>
      <p:sp>
        <p:nvSpPr>
          <p:cNvPr id="2" name="Title 1"/>
          <p:cNvSpPr>
            <a:spLocks noGrp="1"/>
          </p:cNvSpPr>
          <p:nvPr>
            <p:ph type="ctrTitle" hasCustomPrompt="1"/>
          </p:nvPr>
        </p:nvSpPr>
        <p:spPr>
          <a:xfrm>
            <a:off x="783562" y="1348077"/>
            <a:ext cx="5839518" cy="2086725"/>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83562" y="3665825"/>
            <a:ext cx="5839518"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280796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457319" y="1253408"/>
            <a:ext cx="8229362"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246703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5431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9144000" cy="6857999"/>
          </a:xfrm>
          <a:prstGeom prst="rect">
            <a:avLst/>
          </a:prstGeom>
        </p:spPr>
      </p:pic>
      <p:sp>
        <p:nvSpPr>
          <p:cNvPr id="10" name="Title 1"/>
          <p:cNvSpPr>
            <a:spLocks noGrp="1"/>
          </p:cNvSpPr>
          <p:nvPr>
            <p:ph type="ctrTitle" hasCustomPrompt="1"/>
          </p:nvPr>
        </p:nvSpPr>
        <p:spPr>
          <a:xfrm>
            <a:off x="783562" y="1891483"/>
            <a:ext cx="5839518" cy="2086725"/>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1928110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9144000" cy="6857999"/>
          </a:xfrm>
          <a:prstGeom prst="rect">
            <a:avLst/>
          </a:prstGeom>
        </p:spPr>
      </p:pic>
      <p:sp>
        <p:nvSpPr>
          <p:cNvPr id="10" name="Title 1"/>
          <p:cNvSpPr>
            <a:spLocks noGrp="1"/>
          </p:cNvSpPr>
          <p:nvPr>
            <p:ph type="ctrTitle" hasCustomPrompt="1"/>
          </p:nvPr>
        </p:nvSpPr>
        <p:spPr>
          <a:xfrm>
            <a:off x="1254613" y="1891483"/>
            <a:ext cx="5839518" cy="2086725"/>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11006320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9144001" cy="6858001"/>
          </a:xfrm>
          <a:prstGeom prst="rect">
            <a:avLst/>
          </a:prstGeom>
        </p:spPr>
      </p:pic>
      <p:sp>
        <p:nvSpPr>
          <p:cNvPr id="2" name="Title 1"/>
          <p:cNvSpPr>
            <a:spLocks noGrp="1"/>
          </p:cNvSpPr>
          <p:nvPr>
            <p:ph type="title" hasCustomPrompt="1"/>
          </p:nvPr>
        </p:nvSpPr>
        <p:spPr>
          <a:xfrm>
            <a:off x="834489" y="2415031"/>
            <a:ext cx="5467940"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28423355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9144001"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
        <p:nvSpPr>
          <p:cNvPr id="2" name="Title 1"/>
          <p:cNvSpPr>
            <a:spLocks noGrp="1"/>
          </p:cNvSpPr>
          <p:nvPr>
            <p:ph type="title" hasCustomPrompt="1"/>
          </p:nvPr>
        </p:nvSpPr>
        <p:spPr>
          <a:xfrm>
            <a:off x="647870" y="2496441"/>
            <a:ext cx="5764126" cy="1865126"/>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50415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1" y="0"/>
            <a:ext cx="9144001" cy="6858000"/>
          </a:xfrm>
          <a:prstGeom prst="rect">
            <a:avLst/>
          </a:prstGeom>
          <a:noFill/>
          <a:ln>
            <a:noFill/>
          </a:ln>
        </p:spPr>
      </p:pic>
      <p:sp>
        <p:nvSpPr>
          <p:cNvPr id="2" name="Title 1"/>
          <p:cNvSpPr>
            <a:spLocks noGrp="1"/>
          </p:cNvSpPr>
          <p:nvPr>
            <p:ph type="title" hasCustomPrompt="1"/>
          </p:nvPr>
        </p:nvSpPr>
        <p:spPr>
          <a:xfrm>
            <a:off x="800309" y="1666744"/>
            <a:ext cx="2963046" cy="2554545"/>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94630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2" y="386816"/>
            <a:ext cx="4543561" cy="6471184"/>
          </a:xfrm>
          <a:prstGeom prst="rect">
            <a:avLst/>
          </a:prstGeom>
          <a:noFill/>
          <a:ln>
            <a:noFill/>
          </a:ln>
        </p:spPr>
      </p:pic>
      <p:sp>
        <p:nvSpPr>
          <p:cNvPr id="2" name="Title 1"/>
          <p:cNvSpPr>
            <a:spLocks noGrp="1"/>
          </p:cNvSpPr>
          <p:nvPr>
            <p:ph type="title" hasCustomPrompt="1"/>
          </p:nvPr>
        </p:nvSpPr>
        <p:spPr>
          <a:xfrm>
            <a:off x="4668614" y="3865206"/>
            <a:ext cx="343451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15736217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9144000" cy="6858001"/>
          </a:xfrm>
          <a:prstGeom prst="rect">
            <a:avLst/>
          </a:prstGeom>
        </p:spPr>
      </p:pic>
      <p:sp>
        <p:nvSpPr>
          <p:cNvPr id="2" name="Title 1"/>
          <p:cNvSpPr>
            <a:spLocks noGrp="1"/>
          </p:cNvSpPr>
          <p:nvPr>
            <p:ph type="title" hasCustomPrompt="1"/>
          </p:nvPr>
        </p:nvSpPr>
        <p:spPr>
          <a:xfrm>
            <a:off x="5218879" y="3130830"/>
            <a:ext cx="2998574"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8035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9144000" cy="6858000"/>
          </a:xfrm>
          <a:prstGeom prst="rect">
            <a:avLst/>
          </a:prstGeom>
        </p:spPr>
      </p:pic>
      <p:sp>
        <p:nvSpPr>
          <p:cNvPr id="2" name="Title 1"/>
          <p:cNvSpPr>
            <a:spLocks noGrp="1"/>
          </p:cNvSpPr>
          <p:nvPr>
            <p:ph type="title" hasCustomPrompt="1"/>
          </p:nvPr>
        </p:nvSpPr>
        <p:spPr>
          <a:xfrm>
            <a:off x="2637909" y="1220737"/>
            <a:ext cx="6238784"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196558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9144000" cy="6857999"/>
          </a:xfrm>
          <a:prstGeom prst="rect">
            <a:avLst/>
          </a:prstGeom>
        </p:spPr>
      </p:pic>
      <p:sp>
        <p:nvSpPr>
          <p:cNvPr id="2" name="Title 1"/>
          <p:cNvSpPr>
            <a:spLocks noGrp="1"/>
          </p:cNvSpPr>
          <p:nvPr>
            <p:ph type="ctrTitle" hasCustomPrompt="1"/>
          </p:nvPr>
        </p:nvSpPr>
        <p:spPr>
          <a:xfrm>
            <a:off x="1191543" y="1200342"/>
            <a:ext cx="5839518"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91543" y="3665825"/>
            <a:ext cx="5839518"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37614778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9560" y="0"/>
            <a:ext cx="6202423" cy="6858000"/>
          </a:xfrm>
          <a:prstGeom prst="rect">
            <a:avLst/>
          </a:prstGeom>
          <a:solidFill>
            <a:srgbClr val="F2F0F6"/>
          </a:solidFill>
        </p:spPr>
      </p:pic>
      <p:sp>
        <p:nvSpPr>
          <p:cNvPr id="8" name="Freeform 7"/>
          <p:cNvSpPr/>
          <p:nvPr userDrawn="1"/>
        </p:nvSpPr>
        <p:spPr>
          <a:xfrm>
            <a:off x="6079843" y="0"/>
            <a:ext cx="185429"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6279563" y="3672746"/>
            <a:ext cx="2597130" cy="1569660"/>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a:t>
            </a:r>
            <a:r>
              <a:rPr lang="en-US" dirty="0" smtClean="0"/>
              <a:t>STYLE</a:t>
            </a:r>
            <a:endParaRPr lang="en-US" dirty="0"/>
          </a:p>
        </p:txBody>
      </p:sp>
    </p:spTree>
    <p:extLst>
      <p:ext uri="{BB962C8B-B14F-4D97-AF65-F5344CB8AC3E}">
        <p14:creationId xmlns:p14="http://schemas.microsoft.com/office/powerpoint/2010/main" val="35578021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1" y="0"/>
            <a:ext cx="9144001" cy="6858000"/>
          </a:xfrm>
          <a:prstGeom prst="rect">
            <a:avLst/>
          </a:prstGeom>
          <a:noFill/>
          <a:ln>
            <a:noFill/>
          </a:ln>
        </p:spPr>
      </p:pic>
      <p:sp>
        <p:nvSpPr>
          <p:cNvPr id="2" name="Title 1"/>
          <p:cNvSpPr>
            <a:spLocks noGrp="1"/>
          </p:cNvSpPr>
          <p:nvPr>
            <p:ph type="title" hasCustomPrompt="1"/>
          </p:nvPr>
        </p:nvSpPr>
        <p:spPr>
          <a:xfrm>
            <a:off x="914639" y="2507554"/>
            <a:ext cx="2963046" cy="2554545"/>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833349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9" cy="6858000"/>
          </a:xfrm>
          <a:prstGeom prst="rect">
            <a:avLst/>
          </a:prstGeom>
        </p:spPr>
      </p:pic>
      <p:sp>
        <p:nvSpPr>
          <p:cNvPr id="2" name="Title 1"/>
          <p:cNvSpPr>
            <a:spLocks noGrp="1"/>
          </p:cNvSpPr>
          <p:nvPr>
            <p:ph type="title" hasCustomPrompt="1"/>
          </p:nvPr>
        </p:nvSpPr>
        <p:spPr>
          <a:xfrm>
            <a:off x="5922439" y="2967060"/>
            <a:ext cx="2963046"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09154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1491" y="0"/>
            <a:ext cx="9186982" cy="6858000"/>
          </a:xfrm>
          <a:prstGeom prst="rect">
            <a:avLst/>
          </a:prstGeom>
          <a:solidFill>
            <a:srgbClr val="F2F0F6"/>
          </a:solidFill>
        </p:spPr>
      </p:pic>
      <p:sp>
        <p:nvSpPr>
          <p:cNvPr id="2" name="Title 1"/>
          <p:cNvSpPr>
            <a:spLocks noGrp="1"/>
          </p:cNvSpPr>
          <p:nvPr>
            <p:ph type="title" hasCustomPrompt="1"/>
          </p:nvPr>
        </p:nvSpPr>
        <p:spPr>
          <a:xfrm>
            <a:off x="821745" y="3638199"/>
            <a:ext cx="2936842" cy="1717393"/>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979500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3756534" y="1251048"/>
            <a:ext cx="5130583" cy="455648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7116610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542947" y="1251051"/>
            <a:ext cx="5130583"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2249976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9114" y="1476375"/>
            <a:ext cx="3875307"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719590" y="1476375"/>
            <a:ext cx="3875399"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457200" y="615324"/>
            <a:ext cx="8229600"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156725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7200" y="1764937"/>
            <a:ext cx="2606719"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3268642" y="1764921"/>
            <a:ext cx="2606719"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6080081" y="1764921"/>
            <a:ext cx="2606719"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1503285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6262185" y="6064247"/>
            <a:ext cx="2775970"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28837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 y="0"/>
            <a:ext cx="9141808" cy="6858000"/>
          </a:xfrm>
          <a:prstGeom prst="rect">
            <a:avLst/>
          </a:prstGeom>
          <a:noFill/>
          <a:ln>
            <a:noFill/>
          </a:ln>
        </p:spPr>
      </p:pic>
    </p:spTree>
    <p:extLst>
      <p:ext uri="{BB962C8B-B14F-4D97-AF65-F5344CB8AC3E}">
        <p14:creationId xmlns:p14="http://schemas.microsoft.com/office/powerpoint/2010/main" val="959172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9144001"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
        <p:nvSpPr>
          <p:cNvPr id="2" name="Title 1"/>
          <p:cNvSpPr>
            <a:spLocks noGrp="1"/>
          </p:cNvSpPr>
          <p:nvPr>
            <p:ph type="title" hasCustomPrompt="1"/>
          </p:nvPr>
        </p:nvSpPr>
        <p:spPr>
          <a:xfrm>
            <a:off x="586639" y="2031999"/>
            <a:ext cx="6093745" cy="1865126"/>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587131" y="3875089"/>
            <a:ext cx="609282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2282360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2" y="3429000"/>
            <a:ext cx="6145225" cy="3429000"/>
          </a:xfrm>
          <a:prstGeom prst="rect">
            <a:avLst/>
          </a:prstGeom>
          <a:noFill/>
          <a:ln>
            <a:noFill/>
          </a:ln>
        </p:spPr>
      </p:pic>
      <p:sp>
        <p:nvSpPr>
          <p:cNvPr id="2" name="Title 1"/>
          <p:cNvSpPr>
            <a:spLocks noGrp="1"/>
          </p:cNvSpPr>
          <p:nvPr>
            <p:ph type="title" hasCustomPrompt="1"/>
          </p:nvPr>
        </p:nvSpPr>
        <p:spPr>
          <a:xfrm>
            <a:off x="2187754" y="618787"/>
            <a:ext cx="6093745" cy="1717393"/>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188247" y="2554236"/>
            <a:ext cx="609282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219215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9144000"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5585827" cy="4016319"/>
          </a:xfrm>
          <a:prstGeom prst="rect">
            <a:avLst/>
          </a:prstGeom>
          <a:noFill/>
          <a:ln>
            <a:noFill/>
          </a:ln>
        </p:spPr>
      </p:pic>
      <p:sp>
        <p:nvSpPr>
          <p:cNvPr id="2" name="Title 1"/>
          <p:cNvSpPr>
            <a:spLocks noGrp="1"/>
          </p:cNvSpPr>
          <p:nvPr>
            <p:ph type="title" hasCustomPrompt="1"/>
          </p:nvPr>
        </p:nvSpPr>
        <p:spPr>
          <a:xfrm>
            <a:off x="1828722" y="1431318"/>
            <a:ext cx="6452770" cy="904863"/>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829286" y="2554236"/>
            <a:ext cx="645179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2263496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9144000" cy="6858000"/>
          </a:xfrm>
          <a:prstGeom prst="rect">
            <a:avLst/>
          </a:prstGeom>
        </p:spPr>
      </p:pic>
      <p:sp>
        <p:nvSpPr>
          <p:cNvPr id="2" name="Title 1"/>
          <p:cNvSpPr>
            <a:spLocks noGrp="1"/>
          </p:cNvSpPr>
          <p:nvPr>
            <p:ph type="title" hasCustomPrompt="1"/>
          </p:nvPr>
        </p:nvSpPr>
        <p:spPr>
          <a:xfrm>
            <a:off x="2623618" y="1760462"/>
            <a:ext cx="6238784"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624150" y="3055738"/>
            <a:ext cx="6237841"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354419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9560" y="0"/>
            <a:ext cx="6202423" cy="6858000"/>
          </a:xfrm>
          <a:prstGeom prst="rect">
            <a:avLst/>
          </a:prstGeom>
          <a:solidFill>
            <a:srgbClr val="F2F0F6"/>
          </a:solidFill>
        </p:spPr>
      </p:pic>
      <p:sp>
        <p:nvSpPr>
          <p:cNvPr id="8" name="Freeform 7"/>
          <p:cNvSpPr/>
          <p:nvPr userDrawn="1"/>
        </p:nvSpPr>
        <p:spPr>
          <a:xfrm>
            <a:off x="6079843" y="0"/>
            <a:ext cx="185429"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6265271" y="274666"/>
            <a:ext cx="2597130" cy="2308324"/>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a:t>
            </a:r>
            <a:r>
              <a:rPr lang="en-US" dirty="0" smtClean="0"/>
              <a:t>STYLE</a:t>
            </a:r>
            <a:endParaRPr lang="en-US" dirty="0"/>
          </a:p>
        </p:txBody>
      </p:sp>
      <p:sp>
        <p:nvSpPr>
          <p:cNvPr id="6" name="Text Placeholder 5"/>
          <p:cNvSpPr>
            <a:spLocks noGrp="1"/>
          </p:cNvSpPr>
          <p:nvPr>
            <p:ph type="body" sz="quarter" idx="10"/>
          </p:nvPr>
        </p:nvSpPr>
        <p:spPr>
          <a:xfrm>
            <a:off x="6265244" y="2801047"/>
            <a:ext cx="2596737"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7221013" y="5990097"/>
            <a:ext cx="1817151" cy="713388"/>
          </a:xfrm>
          <a:prstGeom prst="rect">
            <a:avLst/>
          </a:prstGeom>
          <a:noFill/>
          <a:ln>
            <a:noFill/>
          </a:ln>
        </p:spPr>
      </p:pic>
    </p:spTree>
    <p:extLst>
      <p:ext uri="{BB962C8B-B14F-4D97-AF65-F5344CB8AC3E}">
        <p14:creationId xmlns:p14="http://schemas.microsoft.com/office/powerpoint/2010/main" val="4033102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9186982" cy="6858000"/>
          </a:xfrm>
          <a:prstGeom prst="rect">
            <a:avLst/>
          </a:prstGeom>
          <a:solidFill>
            <a:srgbClr val="F2F0F6"/>
          </a:solidFill>
        </p:spPr>
      </p:pic>
      <p:sp>
        <p:nvSpPr>
          <p:cNvPr id="2" name="Title 1"/>
          <p:cNvSpPr>
            <a:spLocks noGrp="1"/>
          </p:cNvSpPr>
          <p:nvPr>
            <p:ph type="title" hasCustomPrompt="1"/>
          </p:nvPr>
        </p:nvSpPr>
        <p:spPr>
          <a:xfrm>
            <a:off x="392787" y="3281174"/>
            <a:ext cx="3365809"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21770" y="4762090"/>
            <a:ext cx="293639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5515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5324"/>
            <a:ext cx="8229600"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7640653" y="6154845"/>
            <a:ext cx="1397503" cy="548640"/>
          </a:xfrm>
          <a:prstGeom prst="rect">
            <a:avLst/>
          </a:prstGeom>
          <a:noFill/>
          <a:ln>
            <a:noFill/>
          </a:ln>
        </p:spPr>
      </p:pic>
    </p:spTree>
    <p:extLst>
      <p:ext uri="{BB962C8B-B14F-4D97-AF65-F5344CB8AC3E}">
        <p14:creationId xmlns:p14="http://schemas.microsoft.com/office/powerpoint/2010/main" val="4034264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5324"/>
            <a:ext cx="8229600"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457200" y="6488923"/>
            <a:ext cx="295972"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ea typeface="ＭＳ Ｐゴシック" pitchFamily="34" charset="-128"/>
                <a:cs typeface="Arial" panose="020B0604020202020204" pitchFamily="34" charset="0"/>
              </a:rPr>
              <a:pPr defTabSz="457200"/>
              <a:t>‹#›</a:t>
            </a:fld>
            <a:endParaRPr lang="en-US" sz="1000" dirty="0">
              <a:solidFill>
                <a:srgbClr val="414042"/>
              </a:solidFill>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3324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sldNum="0"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543" y="1914384"/>
            <a:ext cx="5839518" cy="1520416"/>
          </a:xfrm>
        </p:spPr>
        <p:txBody>
          <a:bodyPr/>
          <a:lstStyle/>
          <a:p>
            <a:r>
              <a:rPr lang="en-US" dirty="0" smtClean="0"/>
              <a:t>On-site Fitness </a:t>
            </a:r>
            <a:r>
              <a:rPr lang="en-US" dirty="0"/>
              <a:t>F</a:t>
            </a:r>
            <a:r>
              <a:rPr lang="en-US" dirty="0" smtClean="0"/>
              <a:t>acilities</a:t>
            </a:r>
            <a:endParaRPr lang="en-US" dirty="0"/>
          </a:p>
        </p:txBody>
      </p:sp>
      <p:sp>
        <p:nvSpPr>
          <p:cNvPr id="3" name="Subtitle 2"/>
          <p:cNvSpPr>
            <a:spLocks noGrp="1"/>
          </p:cNvSpPr>
          <p:nvPr>
            <p:ph type="subTitle" idx="1"/>
          </p:nvPr>
        </p:nvSpPr>
        <p:spPr>
          <a:xfrm>
            <a:off x="1191543" y="3665824"/>
            <a:ext cx="5839518" cy="1591976"/>
          </a:xfrm>
        </p:spPr>
        <p:txBody>
          <a:bodyPr>
            <a:normAutofit fontScale="85000" lnSpcReduction="20000"/>
          </a:bodyPr>
          <a:lstStyle/>
          <a:p>
            <a:r>
              <a:rPr lang="en-US" dirty="0" smtClean="0"/>
              <a:t>Paulette Giambalvo, MPH, CHES</a:t>
            </a:r>
          </a:p>
          <a:p>
            <a:r>
              <a:rPr lang="en-US" dirty="0" smtClean="0"/>
              <a:t>Director</a:t>
            </a:r>
          </a:p>
          <a:p>
            <a:r>
              <a:rPr lang="en-US" dirty="0" smtClean="0"/>
              <a:t>Montefiore To your Health! Associate Wellness</a:t>
            </a:r>
          </a:p>
          <a:p>
            <a:endParaRPr lang="en-US" dirty="0"/>
          </a:p>
          <a:p>
            <a:r>
              <a:rPr lang="en-US" dirty="0" smtClean="0"/>
              <a:t>Shirley Symister</a:t>
            </a:r>
          </a:p>
          <a:p>
            <a:r>
              <a:rPr lang="en-US" dirty="0" smtClean="0"/>
              <a:t>Project Manager </a:t>
            </a:r>
          </a:p>
          <a:p>
            <a:r>
              <a:rPr lang="en-US" dirty="0" smtClean="0"/>
              <a:t>Montefiore To Your Health! Associate Wellness</a:t>
            </a:r>
            <a:endParaRPr lang="en-US" dirty="0"/>
          </a:p>
        </p:txBody>
      </p:sp>
    </p:spTree>
    <p:extLst>
      <p:ext uri="{BB962C8B-B14F-4D97-AF65-F5344CB8AC3E}">
        <p14:creationId xmlns:p14="http://schemas.microsoft.com/office/powerpoint/2010/main" val="1597880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461665"/>
          </a:xfrm>
        </p:spPr>
        <p:txBody>
          <a:bodyPr/>
          <a:lstStyle/>
          <a:p>
            <a:r>
              <a:rPr lang="en-US" dirty="0" smtClean="0"/>
              <a:t>“Biggest Winner” Weight Loss Challenge</a:t>
            </a:r>
            <a:endParaRPr lang="en-US" dirty="0"/>
          </a:p>
        </p:txBody>
      </p:sp>
      <p:sp>
        <p:nvSpPr>
          <p:cNvPr id="3" name="Content Placeholder 2"/>
          <p:cNvSpPr>
            <a:spLocks noGrp="1"/>
          </p:cNvSpPr>
          <p:nvPr>
            <p:ph idx="4294967295"/>
          </p:nvPr>
        </p:nvSpPr>
        <p:spPr>
          <a:xfrm>
            <a:off x="457200" y="990600"/>
            <a:ext cx="8305800" cy="5410200"/>
          </a:xfrm>
          <a:prstGeom prst="rect">
            <a:avLst/>
          </a:prstGeom>
        </p:spPr>
        <p:txBody>
          <a:bodyPr>
            <a:normAutofit fontScale="25000" lnSpcReduction="20000"/>
          </a:bodyPr>
          <a:lstStyle/>
          <a:p>
            <a:pPr>
              <a:lnSpc>
                <a:spcPct val="110000"/>
              </a:lnSpc>
              <a:spcAft>
                <a:spcPts val="1000"/>
              </a:spcAft>
            </a:pPr>
            <a:r>
              <a:rPr lang="en-US" sz="5600" dirty="0">
                <a:latin typeface="+mn-lt"/>
              </a:rPr>
              <a:t>In February of 2018 the Tarrytown facility launched “The Biggest Winner”, a 10-week team based weight loss challenge </a:t>
            </a:r>
            <a:r>
              <a:rPr lang="en-US" sz="5600" dirty="0" smtClean="0">
                <a:latin typeface="+mn-lt"/>
              </a:rPr>
              <a:t>program.  The </a:t>
            </a:r>
            <a:r>
              <a:rPr lang="en-US" sz="5600" dirty="0">
                <a:latin typeface="+mn-lt"/>
              </a:rPr>
              <a:t>program participants completed a </a:t>
            </a:r>
            <a:r>
              <a:rPr lang="en-US" sz="5600" dirty="0" smtClean="0">
                <a:latin typeface="+mn-lt"/>
              </a:rPr>
              <a:t>pre- and post-program </a:t>
            </a:r>
            <a:r>
              <a:rPr lang="en-US" sz="5600" dirty="0">
                <a:latin typeface="+mn-lt"/>
              </a:rPr>
              <a:t>biometric </a:t>
            </a:r>
            <a:r>
              <a:rPr lang="en-US" sz="5600" dirty="0" smtClean="0">
                <a:latin typeface="+mn-lt"/>
              </a:rPr>
              <a:t>assessment.  </a:t>
            </a:r>
            <a:r>
              <a:rPr lang="en-US" sz="5600" dirty="0">
                <a:latin typeface="+mn-lt"/>
              </a:rPr>
              <a:t>The “Biggest Winner” program included a multi-pronged approach to produce substantial and sustainable change, including:</a:t>
            </a:r>
          </a:p>
          <a:p>
            <a:pPr lvl="1"/>
            <a:r>
              <a:rPr lang="en-US" sz="5600" dirty="0">
                <a:latin typeface="+mn-lt"/>
              </a:rPr>
              <a:t>Four webinar videos that were distributed to promote participant mastery and independence in exercise</a:t>
            </a:r>
          </a:p>
          <a:p>
            <a:pPr lvl="1"/>
            <a:r>
              <a:rPr lang="en-US" sz="5600" dirty="0">
                <a:latin typeface="+mn-lt"/>
              </a:rPr>
              <a:t>Weekly weigh-ins for accountability</a:t>
            </a:r>
          </a:p>
          <a:p>
            <a:pPr lvl="1"/>
            <a:r>
              <a:rPr lang="en-US" sz="5600" dirty="0">
                <a:latin typeface="+mn-lt"/>
              </a:rPr>
              <a:t>Weekly emails and health fitness information and tips to keep teams focused</a:t>
            </a:r>
          </a:p>
          <a:p>
            <a:pPr lvl="1"/>
            <a:r>
              <a:rPr lang="en-US" sz="5600" dirty="0">
                <a:latin typeface="+mn-lt"/>
              </a:rPr>
              <a:t>Team structure to harness social </a:t>
            </a:r>
            <a:r>
              <a:rPr lang="en-US" sz="5600" dirty="0" smtClean="0">
                <a:latin typeface="+mn-lt"/>
              </a:rPr>
              <a:t>motivation, and</a:t>
            </a:r>
            <a:endParaRPr lang="en-US" sz="5600" dirty="0">
              <a:latin typeface="+mn-lt"/>
            </a:endParaRPr>
          </a:p>
          <a:p>
            <a:pPr lvl="1"/>
            <a:r>
              <a:rPr lang="en-US" sz="5600" dirty="0">
                <a:latin typeface="+mn-lt"/>
              </a:rPr>
              <a:t>Mid-program and post-program </a:t>
            </a:r>
            <a:r>
              <a:rPr lang="en-US" sz="5600" dirty="0" smtClean="0">
                <a:latin typeface="+mn-lt"/>
              </a:rPr>
              <a:t>recognition</a:t>
            </a:r>
            <a:r>
              <a:rPr lang="en-US" sz="5600" dirty="0" smtClean="0">
                <a:solidFill>
                  <a:srgbClr val="FF0000"/>
                </a:solidFill>
                <a:latin typeface="+mn-lt"/>
              </a:rPr>
              <a:t>.</a:t>
            </a:r>
            <a:endParaRPr lang="en-US" sz="5600" dirty="0">
              <a:solidFill>
                <a:srgbClr val="FF0000"/>
              </a:solidFill>
              <a:latin typeface="+mn-lt"/>
            </a:endParaRPr>
          </a:p>
          <a:p>
            <a:pPr marL="457200" lvl="1" indent="0">
              <a:buNone/>
            </a:pPr>
            <a:endParaRPr lang="en-US" sz="5600" dirty="0" smtClean="0">
              <a:latin typeface="+mn-lt"/>
            </a:endParaRPr>
          </a:p>
          <a:p>
            <a:pPr>
              <a:lnSpc>
                <a:spcPct val="110000"/>
              </a:lnSpc>
              <a:spcAft>
                <a:spcPts val="1000"/>
              </a:spcAft>
            </a:pPr>
            <a:r>
              <a:rPr lang="en-US" sz="5600" dirty="0" smtClean="0">
                <a:latin typeface="+mn-lt"/>
              </a:rPr>
              <a:t>Outcomes</a:t>
            </a:r>
            <a:r>
              <a:rPr lang="en-US" sz="5600" dirty="0">
                <a:latin typeface="+mn-lt"/>
              </a:rPr>
              <a:t>: The “Biggest Winner” program garnered positive feedback, with: </a:t>
            </a:r>
          </a:p>
          <a:p>
            <a:pPr lvl="1"/>
            <a:r>
              <a:rPr lang="en-US" sz="5600" dirty="0">
                <a:latin typeface="+mn-lt"/>
              </a:rPr>
              <a:t>18% of the membership population (40 associates) enrolled in the program. </a:t>
            </a:r>
          </a:p>
          <a:p>
            <a:pPr lvl="1"/>
            <a:r>
              <a:rPr lang="en-US" sz="5600" dirty="0">
                <a:latin typeface="+mn-lt"/>
              </a:rPr>
              <a:t>75% (30 associates) of participants met all the program requirements including attending all 10 weekly weigh-ins, group training sessions or other forms of exercise and training, and viewing all four webinars. </a:t>
            </a:r>
          </a:p>
          <a:p>
            <a:pPr lvl="1"/>
            <a:r>
              <a:rPr lang="en-US" sz="5600" dirty="0">
                <a:latin typeface="+mn-lt"/>
              </a:rPr>
              <a:t>36% decreased their weight by 9 lbs. or more and 27% decreased their waist measurement by 2-3 inches.</a:t>
            </a:r>
          </a:p>
          <a:p>
            <a:endParaRPr lang="en-US" sz="4400" dirty="0">
              <a:latin typeface="+mn-lt"/>
            </a:endParaRPr>
          </a:p>
          <a:p>
            <a:pPr>
              <a:lnSpc>
                <a:spcPct val="120000"/>
              </a:lnSpc>
              <a:spcBef>
                <a:spcPts val="0"/>
              </a:spcBef>
            </a:pPr>
            <a:r>
              <a:rPr lang="en-US" sz="5600" dirty="0">
                <a:latin typeface="+mn-lt"/>
              </a:rPr>
              <a:t>In addition to exceeding the goals set by the facility staff, 70% of participants increased strength and decreased body fat/weight/BMI, 60% felt healthier, happier and more positive, and 60% felt more productive at work.  Following their participation in the program, 81% of participants rated the program as good to excellent, and 80% said they have confidence in their ability to continue managing their weight. </a:t>
            </a:r>
            <a:r>
              <a:rPr lang="en-US" sz="5600" dirty="0" smtClean="0">
                <a:latin typeface="+mn-lt"/>
              </a:rPr>
              <a:t>					</a:t>
            </a:r>
          </a:p>
          <a:p>
            <a:pPr marL="0" indent="0">
              <a:lnSpc>
                <a:spcPct val="120000"/>
              </a:lnSpc>
              <a:spcBef>
                <a:spcPts val="0"/>
              </a:spcBef>
              <a:buNone/>
            </a:pPr>
            <a:r>
              <a:rPr lang="en-US" sz="5600" dirty="0">
                <a:latin typeface="+mn-lt"/>
              </a:rPr>
              <a:t>	</a:t>
            </a:r>
            <a:r>
              <a:rPr lang="en-US" sz="5600" dirty="0" smtClean="0">
                <a:latin typeface="+mn-lt"/>
              </a:rPr>
              <a:t>								</a:t>
            </a:r>
            <a:r>
              <a:rPr lang="en-US" sz="3600" dirty="0" smtClean="0">
                <a:latin typeface="+mn-lt"/>
              </a:rPr>
              <a:t>EXOS</a:t>
            </a:r>
            <a:r>
              <a:rPr lang="en-US" sz="3600" dirty="0">
                <a:latin typeface="+mn-lt"/>
              </a:rPr>
              <a:t>. Executive Summary – Montefiore Biggest Winner. 2018. Data on File.</a:t>
            </a:r>
          </a:p>
          <a:p>
            <a:endParaRPr lang="en-US" sz="3600" dirty="0">
              <a:latin typeface="+mn-lt"/>
            </a:endParaRPr>
          </a:p>
          <a:p>
            <a:endParaRPr lang="en-US" dirty="0" smtClean="0">
              <a:latin typeface="+mn-lt"/>
            </a:endParaRPr>
          </a:p>
          <a:p>
            <a:pPr marL="0" indent="0">
              <a:buNone/>
            </a:pPr>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706428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Limitations</a:t>
            </a:r>
            <a:endParaRPr lang="en-US" dirty="0"/>
          </a:p>
        </p:txBody>
      </p:sp>
      <p:sp>
        <p:nvSpPr>
          <p:cNvPr id="7" name="Content Placeholder 2"/>
          <p:cNvSpPr txBox="1">
            <a:spLocks/>
          </p:cNvSpPr>
          <p:nvPr/>
        </p:nvSpPr>
        <p:spPr>
          <a:xfrm>
            <a:off x="609600" y="1295401"/>
            <a:ext cx="8077200" cy="4267200"/>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latin typeface="+mn-lt"/>
              </a:rPr>
              <a:t>First, the available research tends to simply compare participants to non-participants, which means that any beneficial impact of on-site gym facilities may simply reflect differences in who participants vs. does not participate in such programming.  </a:t>
            </a:r>
          </a:p>
          <a:p>
            <a:endParaRPr lang="en-US" sz="1900" dirty="0" smtClean="0">
              <a:latin typeface="+mn-lt"/>
            </a:endParaRPr>
          </a:p>
          <a:p>
            <a:r>
              <a:rPr lang="en-US" sz="1900" dirty="0" smtClean="0">
                <a:latin typeface="+mn-lt"/>
              </a:rPr>
              <a:t>In addition, many of the studies combine an on-site gym with other incentives/interventions such as cash incentives, reduced health insurance premiums.  </a:t>
            </a:r>
          </a:p>
          <a:p>
            <a:endParaRPr lang="en-US" sz="1900" dirty="0" smtClean="0">
              <a:latin typeface="+mn-lt"/>
            </a:endParaRPr>
          </a:p>
          <a:p>
            <a:r>
              <a:rPr lang="en-US" sz="1900" dirty="0" smtClean="0">
                <a:latin typeface="+mn-lt"/>
              </a:rPr>
              <a:t>Other studies included information on facility utilization without providing detailed information on amenities and hours.  Also other studies had fitness facility memberships available to other groups outside of current employees (i.e., spouses, retirees, volunteers).  </a:t>
            </a:r>
          </a:p>
          <a:p>
            <a:endParaRPr lang="en-US" sz="1900" dirty="0" smtClean="0">
              <a:latin typeface="+mn-lt"/>
            </a:endParaRPr>
          </a:p>
          <a:p>
            <a:r>
              <a:rPr lang="en-US" sz="1900" dirty="0" smtClean="0">
                <a:latin typeface="+mn-lt"/>
              </a:rPr>
              <a:t>In addition, using information from the Tarrytown experience to inform other potential experiences may be problematic given the limited hours and older equipment for the Tarrytown location.  In addition, the staff at Tarrytown are administrative and not clinical.   </a:t>
            </a:r>
          </a:p>
          <a:p>
            <a:pPr marL="0" indent="0">
              <a:buNone/>
            </a:pPr>
            <a:endParaRPr lang="en-US" sz="2300" dirty="0" smtClean="0">
              <a:latin typeface="+mn-lt"/>
            </a:endParaRPr>
          </a:p>
          <a:p>
            <a:endParaRPr lang="en-US" dirty="0">
              <a:latin typeface="+mn-lt"/>
            </a:endParaRPr>
          </a:p>
        </p:txBody>
      </p:sp>
    </p:spTree>
    <p:extLst>
      <p:ext uri="{BB962C8B-B14F-4D97-AF65-F5344CB8AC3E}">
        <p14:creationId xmlns:p14="http://schemas.microsoft.com/office/powerpoint/2010/main" val="72598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Meeting Physical Activity Guidelines</a:t>
            </a:r>
            <a:endParaRPr lang="en-US" dirty="0"/>
          </a:p>
        </p:txBody>
      </p:sp>
      <p:sp>
        <p:nvSpPr>
          <p:cNvPr id="10" name="Content Placeholder 2"/>
          <p:cNvSpPr txBox="1">
            <a:spLocks/>
          </p:cNvSpPr>
          <p:nvPr/>
        </p:nvSpPr>
        <p:spPr>
          <a:xfrm>
            <a:off x="457200" y="1295400"/>
            <a:ext cx="8229600" cy="480060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dirty="0" smtClean="0">
                <a:latin typeface="+mj-lt"/>
              </a:rPr>
              <a:t>It is recommended Americans have 150 minutes of physical activity a week.</a:t>
            </a:r>
          </a:p>
          <a:p>
            <a:endParaRPr lang="en-US" sz="7200" dirty="0" smtClean="0">
              <a:latin typeface="+mj-lt"/>
            </a:endParaRPr>
          </a:p>
          <a:p>
            <a:r>
              <a:rPr lang="en-US" sz="7200" dirty="0" smtClean="0">
                <a:latin typeface="+mj-lt"/>
              </a:rPr>
              <a:t>Research has found that access to on-site fitness facilities at work may make it easier for employees to integrate physical activity into their workdays.  </a:t>
            </a:r>
          </a:p>
          <a:p>
            <a:endParaRPr lang="en-US" sz="7200" dirty="0" smtClean="0">
              <a:latin typeface="+mj-lt"/>
            </a:endParaRPr>
          </a:p>
          <a:p>
            <a:r>
              <a:rPr lang="en-US" sz="7200" dirty="0" smtClean="0">
                <a:latin typeface="+mj-lt"/>
              </a:rPr>
              <a:t>A study that examined the association of worksite policies and environments with physical activity found employees with access to fitness facilities at work </a:t>
            </a:r>
            <a:r>
              <a:rPr lang="en-US" sz="7200" dirty="0" smtClean="0">
                <a:latin typeface="+mj-lt"/>
              </a:rPr>
              <a:t>were: </a:t>
            </a:r>
          </a:p>
          <a:p>
            <a:pPr lvl="1"/>
            <a:r>
              <a:rPr lang="en-US" sz="6800" dirty="0" smtClean="0">
                <a:latin typeface="+mj-lt"/>
              </a:rPr>
              <a:t>40</a:t>
            </a:r>
            <a:r>
              <a:rPr lang="en-US" sz="6800" dirty="0" smtClean="0">
                <a:latin typeface="+mj-lt"/>
              </a:rPr>
              <a:t>% more likely to meet physical activity recommendations </a:t>
            </a:r>
            <a:r>
              <a:rPr lang="en-US" sz="6800" dirty="0" smtClean="0">
                <a:latin typeface="+mj-lt"/>
              </a:rPr>
              <a:t>overall</a:t>
            </a:r>
          </a:p>
          <a:p>
            <a:pPr lvl="1"/>
            <a:r>
              <a:rPr lang="en-US" sz="6800" dirty="0" smtClean="0">
                <a:latin typeface="+mj-lt"/>
              </a:rPr>
              <a:t>70</a:t>
            </a:r>
            <a:r>
              <a:rPr lang="en-US" sz="6800" dirty="0" smtClean="0">
                <a:latin typeface="+mj-lt"/>
              </a:rPr>
              <a:t>% more likely to meet physical activity recommendations through </a:t>
            </a:r>
            <a:r>
              <a:rPr lang="en-US" sz="6800" dirty="0" smtClean="0">
                <a:latin typeface="+mj-lt"/>
              </a:rPr>
              <a:t>walking </a:t>
            </a:r>
            <a:endParaRPr lang="en-US" sz="68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buFont typeface="Arial"/>
              <a:buNone/>
            </a:pPr>
            <a:endParaRPr lang="en-US" sz="2200" dirty="0" smtClean="0">
              <a:latin typeface="+mj-lt"/>
            </a:endParaRPr>
          </a:p>
          <a:p>
            <a:pPr marL="0" indent="0" algn="r">
              <a:buFont typeface="Arial"/>
              <a:buNone/>
            </a:pPr>
            <a:endParaRPr lang="en-US" sz="3600" dirty="0" smtClean="0">
              <a:latin typeface="+mj-lt"/>
            </a:endParaRPr>
          </a:p>
          <a:p>
            <a:pPr marL="0" indent="0" algn="r">
              <a:buFont typeface="Arial"/>
              <a:buNone/>
            </a:pPr>
            <a:endParaRPr lang="en-US" sz="3600" dirty="0">
              <a:latin typeface="+mj-lt"/>
            </a:endParaRPr>
          </a:p>
          <a:p>
            <a:pPr marL="0" indent="0" algn="r">
              <a:buFont typeface="Arial"/>
              <a:buNone/>
            </a:pPr>
            <a:r>
              <a:rPr lang="en-US" sz="3600" dirty="0" smtClean="0">
                <a:latin typeface="+mj-lt"/>
              </a:rPr>
              <a:t>Das BM, Mailey E, Murray K, et al. From sedentary to active: Shifting the movement paradigm in workplaces. </a:t>
            </a:r>
            <a:r>
              <a:rPr lang="en-US" sz="3600" i="1" dirty="0" smtClean="0">
                <a:latin typeface="+mj-lt"/>
              </a:rPr>
              <a:t>Work</a:t>
            </a:r>
            <a:r>
              <a:rPr lang="en-US" sz="3600" dirty="0" smtClean="0">
                <a:latin typeface="+mj-lt"/>
              </a:rPr>
              <a:t>. 2016;54(2):481-7.</a:t>
            </a:r>
          </a:p>
          <a:p>
            <a:pPr marL="0" indent="0" algn="r">
              <a:buFont typeface="Arial"/>
              <a:buNone/>
            </a:pPr>
            <a:r>
              <a:rPr lang="en-US" sz="3600" dirty="0" smtClean="0">
                <a:latin typeface="+mj-lt"/>
              </a:rPr>
              <a:t>Dodson EA, Lovegreen SL, Elliott MB et al. Worksite Policies and Environments Supporting Physical</a:t>
            </a:r>
          </a:p>
          <a:p>
            <a:pPr marL="0" indent="0" algn="r">
              <a:buFont typeface="Arial"/>
              <a:buNone/>
            </a:pPr>
            <a:r>
              <a:rPr lang="en-US" sz="3600" dirty="0" smtClean="0">
                <a:latin typeface="+mj-lt"/>
              </a:rPr>
              <a:t>Activity in Midwestern Communities. </a:t>
            </a:r>
            <a:r>
              <a:rPr lang="en-US" sz="3600" i="1" dirty="0" smtClean="0">
                <a:latin typeface="+mj-lt"/>
              </a:rPr>
              <a:t>Am J Health Promot.</a:t>
            </a:r>
            <a:r>
              <a:rPr lang="en-US" sz="3600" dirty="0" smtClean="0">
                <a:latin typeface="+mj-lt"/>
              </a:rPr>
              <a:t> 2008; 23(1):51–55.</a:t>
            </a:r>
          </a:p>
          <a:p>
            <a:endParaRPr lang="en-US" sz="3600" dirty="0">
              <a:latin typeface="+mj-lt"/>
            </a:endParaRPr>
          </a:p>
        </p:txBody>
      </p:sp>
    </p:spTree>
    <p:extLst>
      <p:ext uri="{BB962C8B-B14F-4D97-AF65-F5344CB8AC3E}">
        <p14:creationId xmlns:p14="http://schemas.microsoft.com/office/powerpoint/2010/main" val="3761551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On-site Fitness Facilities and Health</a:t>
            </a:r>
            <a:endParaRPr lang="en-US" dirty="0"/>
          </a:p>
        </p:txBody>
      </p:sp>
      <p:sp>
        <p:nvSpPr>
          <p:cNvPr id="3" name="Content Placeholder 2"/>
          <p:cNvSpPr>
            <a:spLocks noGrp="1"/>
          </p:cNvSpPr>
          <p:nvPr>
            <p:ph idx="4294967295"/>
          </p:nvPr>
        </p:nvSpPr>
        <p:spPr>
          <a:xfrm>
            <a:off x="457200" y="1295400"/>
            <a:ext cx="8229600" cy="4876800"/>
          </a:xfrm>
          <a:prstGeom prst="rect">
            <a:avLst/>
          </a:prstGeom>
        </p:spPr>
        <p:txBody>
          <a:bodyPr>
            <a:normAutofit fontScale="47500" lnSpcReduction="20000"/>
          </a:bodyPr>
          <a:lstStyle/>
          <a:p>
            <a:r>
              <a:rPr lang="en-US" dirty="0" smtClean="0">
                <a:latin typeface="+mn-lt"/>
              </a:rPr>
              <a:t>In </a:t>
            </a:r>
            <a:r>
              <a:rPr lang="en-US" dirty="0">
                <a:latin typeface="+mn-lt"/>
              </a:rPr>
              <a:t>addition to meeting the physical activity guidelines, having an on-site fitness facility at work may have the potential to effectively improve employees’ health and substantially reduce health care costs. </a:t>
            </a:r>
            <a:endParaRPr lang="en-US" dirty="0" smtClean="0">
              <a:latin typeface="+mn-lt"/>
            </a:endParaRPr>
          </a:p>
          <a:p>
            <a:endParaRPr lang="en-US" dirty="0" smtClean="0">
              <a:latin typeface="+mn-lt"/>
            </a:endParaRPr>
          </a:p>
          <a:p>
            <a:endParaRPr lang="en-US" dirty="0">
              <a:latin typeface="+mn-lt"/>
            </a:endParaRPr>
          </a:p>
          <a:p>
            <a:endParaRPr lang="en-US" dirty="0">
              <a:latin typeface="+mn-lt"/>
            </a:endParaRPr>
          </a:p>
          <a:p>
            <a:r>
              <a:rPr lang="en-US" dirty="0">
                <a:latin typeface="+mn-lt"/>
              </a:rPr>
              <a:t>For institutions that have fitness facilities, such as the Mayo Clinic, an evaluation found that members had a greater prevalence of regular exercise than </a:t>
            </a:r>
            <a:r>
              <a:rPr lang="en-US" dirty="0" smtClean="0">
                <a:latin typeface="+mn-lt"/>
              </a:rPr>
              <a:t>nonmembers:</a:t>
            </a:r>
            <a:endParaRPr lang="en-US" dirty="0" smtClean="0">
              <a:latin typeface="+mn-lt"/>
            </a:endParaRPr>
          </a:p>
          <a:p>
            <a:pPr lvl="1">
              <a:lnSpc>
                <a:spcPct val="120000"/>
              </a:lnSpc>
              <a:spcAft>
                <a:spcPts val="200"/>
              </a:spcAft>
            </a:pPr>
            <a:r>
              <a:rPr lang="en-US" dirty="0" smtClean="0">
                <a:latin typeface="+mn-lt"/>
              </a:rPr>
              <a:t>Over </a:t>
            </a:r>
            <a:r>
              <a:rPr lang="en-US" dirty="0">
                <a:latin typeface="+mn-lt"/>
              </a:rPr>
              <a:t>2/3 of members and over 1/2 of nonmembers participating in regular </a:t>
            </a:r>
            <a:r>
              <a:rPr lang="en-US" dirty="0" smtClean="0">
                <a:latin typeface="+mn-lt"/>
              </a:rPr>
              <a:t>exercise</a:t>
            </a:r>
          </a:p>
          <a:p>
            <a:pPr lvl="1">
              <a:lnSpc>
                <a:spcPct val="120000"/>
              </a:lnSpc>
              <a:spcAft>
                <a:spcPts val="200"/>
              </a:spcAft>
            </a:pPr>
            <a:r>
              <a:rPr lang="en-US" dirty="0" smtClean="0">
                <a:latin typeface="+mn-lt"/>
              </a:rPr>
              <a:t>The </a:t>
            </a:r>
            <a:r>
              <a:rPr lang="en-US" dirty="0">
                <a:latin typeface="+mn-lt"/>
              </a:rPr>
              <a:t>prevalence of cardiovascular exercise was greater in members than nonmembers at all points in time, with no significant changes over time in either group. </a:t>
            </a:r>
            <a:endParaRPr lang="en-US" dirty="0" smtClean="0">
              <a:latin typeface="+mn-lt"/>
            </a:endParaRPr>
          </a:p>
          <a:p>
            <a:pPr lvl="1">
              <a:lnSpc>
                <a:spcPct val="120000"/>
              </a:lnSpc>
              <a:spcAft>
                <a:spcPts val="200"/>
              </a:spcAft>
            </a:pPr>
            <a:r>
              <a:rPr lang="en-US" dirty="0" smtClean="0">
                <a:latin typeface="+mn-lt"/>
              </a:rPr>
              <a:t>While </a:t>
            </a:r>
            <a:r>
              <a:rPr lang="en-US" dirty="0">
                <a:latin typeface="+mn-lt"/>
              </a:rPr>
              <a:t>members were more active and healthier than non-members, these data also suggest that members were systematically healthier than non-members.  </a:t>
            </a:r>
            <a:endParaRPr lang="en-US" dirty="0" smtClean="0">
              <a:latin typeface="+mn-lt"/>
            </a:endParaRPr>
          </a:p>
          <a:p>
            <a:pPr lvl="2">
              <a:lnSpc>
                <a:spcPct val="120000"/>
              </a:lnSpc>
              <a:spcAft>
                <a:spcPts val="200"/>
              </a:spcAft>
            </a:pPr>
            <a:r>
              <a:rPr lang="en-US" dirty="0" smtClean="0">
                <a:latin typeface="+mn-lt"/>
              </a:rPr>
              <a:t>It </a:t>
            </a:r>
            <a:r>
              <a:rPr lang="en-US" dirty="0">
                <a:latin typeface="+mn-lt"/>
              </a:rPr>
              <a:t>is unclear if the presence of an on-site fitness facility caused people to be more active or if the facility was simply used by people who were more active.</a:t>
            </a:r>
          </a:p>
          <a:p>
            <a:pPr marL="0" indent="0">
              <a:buNone/>
            </a:pPr>
            <a:endParaRPr lang="en-US" dirty="0" smtClean="0">
              <a:latin typeface="+mn-lt"/>
            </a:endParaRPr>
          </a:p>
          <a:p>
            <a:pPr marL="0" indent="0">
              <a:buNone/>
            </a:pPr>
            <a:endParaRPr lang="en-US" dirty="0" smtClean="0">
              <a:latin typeface="+mn-lt"/>
            </a:endParaRPr>
          </a:p>
          <a:p>
            <a:pPr marL="0" indent="0">
              <a:buNone/>
            </a:pPr>
            <a:endParaRPr lang="en-US" dirty="0">
              <a:latin typeface="+mn-lt"/>
            </a:endParaRPr>
          </a:p>
          <a:p>
            <a:pPr marL="0" indent="0">
              <a:buNone/>
            </a:pPr>
            <a:endParaRPr lang="en-US" dirty="0">
              <a:latin typeface="+mn-lt"/>
            </a:endParaRPr>
          </a:p>
          <a:p>
            <a:pPr marL="0" indent="0" algn="r">
              <a:buNone/>
            </a:pPr>
            <a:endParaRPr lang="en-US" sz="1800" dirty="0" smtClean="0">
              <a:latin typeface="+mn-lt"/>
            </a:endParaRPr>
          </a:p>
          <a:p>
            <a:pPr marL="0" indent="0" algn="r">
              <a:buNone/>
            </a:pPr>
            <a:endParaRPr lang="en-US" sz="1600" dirty="0" smtClean="0">
              <a:latin typeface="+mn-lt"/>
            </a:endParaRPr>
          </a:p>
          <a:p>
            <a:pPr marL="0" indent="0" algn="r">
              <a:buNone/>
            </a:pPr>
            <a:r>
              <a:rPr lang="en-US" sz="1600" dirty="0" smtClean="0">
                <a:latin typeface="+mn-lt"/>
              </a:rPr>
              <a:t>Abu </a:t>
            </a:r>
            <a:r>
              <a:rPr lang="en-US" sz="1600" dirty="0">
                <a:latin typeface="+mn-lt"/>
              </a:rPr>
              <a:t>Dabrh AM, Gorty A, Jenkins SM, et al. Health Habits of Employees in a Large Medical Center: Time Trends and Impact of a Worksite Wellness Facility. </a:t>
            </a:r>
            <a:r>
              <a:rPr lang="en-US" sz="1600" i="1" dirty="0">
                <a:latin typeface="+mn-lt"/>
              </a:rPr>
              <a:t>Sci Rep</a:t>
            </a:r>
            <a:r>
              <a:rPr lang="en-US" sz="1600" dirty="0">
                <a:latin typeface="+mn-lt"/>
              </a:rPr>
              <a:t>. 2016;6:20804.</a:t>
            </a:r>
          </a:p>
          <a:p>
            <a:endParaRPr lang="en-US" sz="1800" dirty="0">
              <a:latin typeface="+mn-lt"/>
            </a:endParaRPr>
          </a:p>
        </p:txBody>
      </p:sp>
    </p:spTree>
    <p:extLst>
      <p:ext uri="{BB962C8B-B14F-4D97-AF65-F5344CB8AC3E}">
        <p14:creationId xmlns:p14="http://schemas.microsoft.com/office/powerpoint/2010/main" val="673431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tretch>
            <a:fillRect/>
          </a:stretch>
        </p:blipFill>
        <p:spPr>
          <a:xfrm>
            <a:off x="457200" y="1366837"/>
            <a:ext cx="8229600" cy="4500563"/>
          </a:xfrm>
          <a:prstGeom prst="rect">
            <a:avLst/>
          </a:prstGeom>
          <a:ln>
            <a:solidFill>
              <a:sysClr val="windowText" lastClr="000000"/>
            </a:solidFill>
          </a:ln>
        </p:spPr>
      </p:pic>
      <p:sp>
        <p:nvSpPr>
          <p:cNvPr id="10" name="Title 4"/>
          <p:cNvSpPr>
            <a:spLocks noGrp="1"/>
          </p:cNvSpPr>
          <p:nvPr>
            <p:ph type="title"/>
          </p:nvPr>
        </p:nvSpPr>
        <p:spPr>
          <a:xfrm>
            <a:off x="457200" y="609600"/>
            <a:ext cx="8229600" cy="707886"/>
          </a:xfrm>
        </p:spPr>
        <p:txBody>
          <a:bodyPr/>
          <a:lstStyle/>
          <a:p>
            <a:r>
              <a:rPr lang="en-US" dirty="0"/>
              <a:t>On-site Fitness Facilities and </a:t>
            </a:r>
            <a:r>
              <a:rPr lang="en-US" dirty="0" smtClean="0"/>
              <a:t>Health Cont.</a:t>
            </a:r>
            <a:br>
              <a:rPr lang="en-US" dirty="0" smtClean="0"/>
            </a:br>
            <a:r>
              <a:rPr lang="en-US" sz="2000" dirty="0" smtClean="0"/>
              <a:t>Mayo Clinic Study Findings</a:t>
            </a:r>
            <a:endParaRPr lang="en-US" sz="2000" dirty="0"/>
          </a:p>
        </p:txBody>
      </p:sp>
    </p:spTree>
    <p:extLst>
      <p:ext uri="{BB962C8B-B14F-4D97-AF65-F5344CB8AC3E}">
        <p14:creationId xmlns:p14="http://schemas.microsoft.com/office/powerpoint/2010/main" val="356660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On-site Fitness Facilities and Health</a:t>
            </a:r>
          </a:p>
        </p:txBody>
      </p:sp>
      <p:sp>
        <p:nvSpPr>
          <p:cNvPr id="10" name="Content Placeholder 2"/>
          <p:cNvSpPr txBox="1">
            <a:spLocks/>
          </p:cNvSpPr>
          <p:nvPr/>
        </p:nvSpPr>
        <p:spPr>
          <a:xfrm>
            <a:off x="457200" y="1295400"/>
            <a:ext cx="8229600" cy="487680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dirty="0" smtClean="0">
                <a:latin typeface="+mn-lt"/>
              </a:rPr>
              <a:t>A study of 1151 members at an academic medical center’s worksite wellness facility found that wellness facility use during a </a:t>
            </a:r>
            <a:r>
              <a:rPr lang="en-US" sz="7200" dirty="0" smtClean="0">
                <a:latin typeface="+mn-lt"/>
              </a:rPr>
              <a:t>12-month </a:t>
            </a:r>
            <a:r>
              <a:rPr lang="en-US" sz="7200" dirty="0" smtClean="0">
                <a:latin typeface="+mn-lt"/>
              </a:rPr>
              <a:t>period was significantly associated with improvements in physical quality of life and body mass index (BMI). </a:t>
            </a:r>
          </a:p>
          <a:p>
            <a:pPr lvl="1"/>
            <a:r>
              <a:rPr lang="en-US" sz="6000" dirty="0" smtClean="0">
                <a:latin typeface="+mn-lt"/>
              </a:rPr>
              <a:t>Of note, no comparison group was included in the study. </a:t>
            </a:r>
          </a:p>
          <a:p>
            <a:pPr lvl="1"/>
            <a:endParaRPr lang="en-US" sz="7200" dirty="0" smtClean="0">
              <a:latin typeface="+mn-lt"/>
            </a:endParaRPr>
          </a:p>
          <a:p>
            <a:r>
              <a:rPr lang="en-US" sz="7200" dirty="0" smtClean="0">
                <a:latin typeface="+mn-lt"/>
              </a:rPr>
              <a:t>In a retrospective analysis of the impact of wellness center attendance on weight loss and costs at the Mayo Clinic, the results indicate that compared with the visit category of 0 to 60 visits, the visit category of 181 to 360 visits was associated with 63% higher likelihood of losing 10% or more weight.</a:t>
            </a:r>
          </a:p>
          <a:p>
            <a:pPr marL="0" indent="0">
              <a:buFont typeface="Arial"/>
              <a:buNone/>
            </a:pPr>
            <a:endParaRPr lang="en-US" sz="7200" dirty="0" smtClean="0">
              <a:latin typeface="+mn-lt"/>
            </a:endParaRPr>
          </a:p>
          <a:p>
            <a:r>
              <a:rPr lang="en-US" sz="7200" dirty="0" smtClean="0">
                <a:latin typeface="+mn-lt"/>
              </a:rPr>
              <a:t>The analysis also found that the visit category of more than 360 visits was associated with 2.8 times higher likelihood of dropping weight by 10% or more.</a:t>
            </a: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lgn="r">
              <a:buFont typeface="Arial"/>
              <a:buNone/>
            </a:pPr>
            <a:endParaRPr lang="en-US" sz="3600" dirty="0" smtClean="0">
              <a:latin typeface="+mn-lt"/>
            </a:endParaRPr>
          </a:p>
          <a:p>
            <a:pPr marL="0" indent="0" algn="r">
              <a:buFont typeface="Arial"/>
              <a:buNone/>
            </a:pPr>
            <a:r>
              <a:rPr lang="en-US" sz="3600" dirty="0" smtClean="0">
                <a:latin typeface="+mn-lt"/>
              </a:rPr>
              <a:t>Clark MM, Jenkins SM, Limoges KA, et al. Is usage of a wellness center associated with improved quality of life? </a:t>
            </a:r>
            <a:r>
              <a:rPr lang="en-US" sz="3600" i="1" dirty="0" smtClean="0">
                <a:latin typeface="+mn-lt"/>
              </a:rPr>
              <a:t>Am J Health Promot</a:t>
            </a:r>
            <a:r>
              <a:rPr lang="en-US" sz="3600" dirty="0" smtClean="0">
                <a:latin typeface="+mn-lt"/>
              </a:rPr>
              <a:t>. 2013;27(5):316-22.</a:t>
            </a:r>
          </a:p>
          <a:p>
            <a:pPr marL="0" indent="0" algn="r">
              <a:buFont typeface="Arial"/>
              <a:buNone/>
            </a:pPr>
            <a:r>
              <a:rPr lang="en-US" sz="3600" dirty="0" smtClean="0">
                <a:latin typeface="+mn-lt"/>
              </a:rPr>
              <a:t>Borah BJ, Egginton JS, Shah ND, et al. Association of worksite wellness center attendance with weight loss and health care cost savings: Mayo Clinic's experience. </a:t>
            </a:r>
            <a:r>
              <a:rPr lang="en-US" sz="3600" i="1" dirty="0" smtClean="0">
                <a:latin typeface="+mn-lt"/>
              </a:rPr>
              <a:t>J Occup Environ Med</a:t>
            </a:r>
            <a:r>
              <a:rPr lang="en-US" sz="3600" dirty="0" smtClean="0">
                <a:latin typeface="+mn-lt"/>
              </a:rPr>
              <a:t>. 2015;57(3):229-34</a:t>
            </a:r>
          </a:p>
          <a:p>
            <a:endParaRPr lang="en-US" dirty="0">
              <a:latin typeface="+mn-lt"/>
            </a:endParaRPr>
          </a:p>
        </p:txBody>
      </p:sp>
    </p:spTree>
    <p:extLst>
      <p:ext uri="{BB962C8B-B14F-4D97-AF65-F5344CB8AC3E}">
        <p14:creationId xmlns:p14="http://schemas.microsoft.com/office/powerpoint/2010/main" val="131860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5135"/>
            <a:ext cx="8229600" cy="461665"/>
          </a:xfrm>
        </p:spPr>
        <p:txBody>
          <a:bodyPr/>
          <a:lstStyle/>
          <a:p>
            <a:r>
              <a:rPr lang="en-US" dirty="0" smtClean="0"/>
              <a:t>Fitness Facility Utilization</a:t>
            </a:r>
            <a:endParaRPr lang="en-US" dirty="0"/>
          </a:p>
        </p:txBody>
      </p:sp>
      <p:sp>
        <p:nvSpPr>
          <p:cNvPr id="11" name="Content Placeholder 2"/>
          <p:cNvSpPr txBox="1">
            <a:spLocks/>
          </p:cNvSpPr>
          <p:nvPr/>
        </p:nvSpPr>
        <p:spPr>
          <a:xfrm>
            <a:off x="457200" y="1295400"/>
            <a:ext cx="8229600" cy="487680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pPr>
            <a:r>
              <a:rPr lang="en-US" sz="7200" dirty="0" smtClean="0">
                <a:latin typeface="+mj-lt"/>
              </a:rPr>
              <a:t>Tabak</a:t>
            </a:r>
            <a:r>
              <a:rPr lang="en-US" sz="7200" dirty="0" smtClean="0">
                <a:latin typeface="+mj-lt"/>
              </a:rPr>
              <a:t>, et. al. found that </a:t>
            </a:r>
            <a:r>
              <a:rPr lang="en-US" sz="7200" dirty="0" smtClean="0">
                <a:latin typeface="+mj-lt"/>
              </a:rPr>
              <a:t>supervisors were more likely to report using flextime for physical activity.</a:t>
            </a:r>
          </a:p>
          <a:p>
            <a:pPr>
              <a:spcAft>
                <a:spcPts val="1000"/>
              </a:spcAft>
            </a:pPr>
            <a:r>
              <a:rPr lang="en-US" sz="7200" dirty="0" smtClean="0">
                <a:latin typeface="+mj-lt"/>
              </a:rPr>
              <a:t>The facilities were more heavily utilized by those with a commute time of 15 minutes to 29 minutes, compared to those with longer or shorter commute times.  </a:t>
            </a:r>
          </a:p>
          <a:p>
            <a:pPr>
              <a:spcAft>
                <a:spcPts val="1000"/>
              </a:spcAft>
            </a:pPr>
            <a:r>
              <a:rPr lang="en-US" sz="7200" dirty="0" smtClean="0">
                <a:latin typeface="+mj-lt"/>
              </a:rPr>
              <a:t>This study also found that indoor exercise facilities were utilized the most by those working rotating/other shift schedules, followed by those working regular day shifts, with regular evening/night shifts reporting the lowest use.  </a:t>
            </a:r>
          </a:p>
          <a:p>
            <a:pPr>
              <a:spcAft>
                <a:spcPts val="1000"/>
              </a:spcAft>
            </a:pPr>
            <a:r>
              <a:rPr lang="en-US" sz="7200" dirty="0" smtClean="0">
                <a:latin typeface="+mj-lt"/>
              </a:rPr>
              <a:t>In addition, policy and environmental supports of an active lifestyle were found to be most important at the fitness facilities with early morning and late evening hours (i.e., showers.)</a:t>
            </a:r>
          </a:p>
          <a:p>
            <a:pPr>
              <a:spcAft>
                <a:spcPts val="1000"/>
              </a:spcAft>
            </a:pPr>
            <a:r>
              <a:rPr lang="en-US" sz="7200" dirty="0" smtClean="0">
                <a:latin typeface="+mj-lt"/>
              </a:rPr>
              <a:t>Across available research, overall involvement in on-site fitness facilities ranges from 16-40% among the eligible employee populations. </a:t>
            </a:r>
          </a:p>
          <a:p>
            <a:pPr marL="0" indent="0" algn="r">
              <a:spcBef>
                <a:spcPts val="0"/>
              </a:spcBef>
              <a:buFont typeface="Arial"/>
              <a:buNone/>
            </a:pPr>
            <a:endParaRPr lang="en-US" sz="4000" dirty="0" smtClean="0">
              <a:solidFill>
                <a:srgbClr val="414042"/>
              </a:solidFill>
              <a:latin typeface="+mn-lt"/>
              <a:ea typeface="Calibri"/>
              <a:cs typeface="Times New Roman"/>
            </a:endParaRPr>
          </a:p>
          <a:p>
            <a:pPr marL="0" indent="0" algn="r">
              <a:spcBef>
                <a:spcPts val="0"/>
              </a:spcBef>
              <a:buFont typeface="Arial"/>
              <a:buNone/>
            </a:pPr>
            <a:endParaRPr lang="en-US" sz="3600" dirty="0" smtClean="0">
              <a:solidFill>
                <a:srgbClr val="414042"/>
              </a:solidFill>
              <a:latin typeface="+mn-lt"/>
              <a:ea typeface="Calibri"/>
              <a:cs typeface="Times New Roman"/>
            </a:endParaRPr>
          </a:p>
          <a:p>
            <a:pPr marL="0" indent="0" algn="r">
              <a:spcBef>
                <a:spcPts val="0"/>
              </a:spcBef>
              <a:buFont typeface="Arial"/>
              <a:buNone/>
            </a:pPr>
            <a:endParaRPr lang="en-US" sz="3600" dirty="0">
              <a:solidFill>
                <a:srgbClr val="414042"/>
              </a:solidFill>
              <a:latin typeface="+mn-lt"/>
              <a:ea typeface="Calibri"/>
              <a:cs typeface="Times New Roman"/>
            </a:endParaRPr>
          </a:p>
          <a:p>
            <a:pPr marL="0" indent="0" algn="r">
              <a:spcBef>
                <a:spcPts val="0"/>
              </a:spcBef>
              <a:buFont typeface="Arial"/>
              <a:buNone/>
            </a:pPr>
            <a:r>
              <a:rPr lang="en-US" sz="3600" dirty="0" smtClean="0">
                <a:solidFill>
                  <a:srgbClr val="414042"/>
                </a:solidFill>
                <a:latin typeface="+mn-lt"/>
                <a:ea typeface="Calibri"/>
                <a:cs typeface="Times New Roman"/>
              </a:rPr>
              <a:t>Tabak RG, Hipp A, Marx CM, et al. Which worksite supports for healthy weight do employees use? </a:t>
            </a:r>
            <a:r>
              <a:rPr lang="en-US" sz="3600" i="1" dirty="0" smtClean="0">
                <a:solidFill>
                  <a:srgbClr val="414042"/>
                </a:solidFill>
                <a:latin typeface="+mn-lt"/>
                <a:ea typeface="Calibri"/>
                <a:cs typeface="Times New Roman"/>
              </a:rPr>
              <a:t>Environ Behav.</a:t>
            </a:r>
            <a:r>
              <a:rPr lang="en-US" sz="3600" dirty="0" smtClean="0">
                <a:solidFill>
                  <a:srgbClr val="414042"/>
                </a:solidFill>
                <a:latin typeface="+mn-lt"/>
                <a:ea typeface="Calibri"/>
                <a:cs typeface="Times New Roman"/>
              </a:rPr>
              <a:t> 2016; 48(1): 131–149.</a:t>
            </a:r>
          </a:p>
          <a:p>
            <a:pPr marL="0" indent="0" algn="r">
              <a:spcBef>
                <a:spcPts val="0"/>
              </a:spcBef>
              <a:buFont typeface="Arial"/>
              <a:buNone/>
            </a:pPr>
            <a:r>
              <a:rPr lang="en-US" sz="3600" dirty="0" smtClean="0">
                <a:solidFill>
                  <a:srgbClr val="414042"/>
                </a:solidFill>
                <a:latin typeface="+mn-lt"/>
                <a:ea typeface="Calibri"/>
                <a:cs typeface="Times New Roman"/>
              </a:rPr>
              <a:t>Das BM, Mailey E, Murray K, et al. From sedentary to active: Shifting the movement paradigm in workplaces. </a:t>
            </a:r>
            <a:r>
              <a:rPr lang="en-US" sz="3600" i="1" dirty="0" smtClean="0">
                <a:solidFill>
                  <a:srgbClr val="414042"/>
                </a:solidFill>
                <a:latin typeface="+mn-lt"/>
                <a:ea typeface="Calibri"/>
                <a:cs typeface="Times New Roman"/>
              </a:rPr>
              <a:t>Work.</a:t>
            </a:r>
            <a:r>
              <a:rPr lang="en-US" sz="3600" dirty="0" smtClean="0">
                <a:solidFill>
                  <a:srgbClr val="414042"/>
                </a:solidFill>
                <a:latin typeface="+mn-lt"/>
                <a:ea typeface="Calibri"/>
                <a:cs typeface="Times New Roman"/>
              </a:rPr>
              <a:t> 2016;54(2):481-7</a:t>
            </a:r>
            <a:r>
              <a:rPr lang="en-US" sz="3600" dirty="0" smtClean="0">
                <a:solidFill>
                  <a:srgbClr val="CA006C">
                    <a:lumMod val="60000"/>
                    <a:lumOff val="40000"/>
                  </a:srgbClr>
                </a:solidFill>
                <a:latin typeface="+mn-lt"/>
                <a:ea typeface="Calibri"/>
                <a:cs typeface="Times New Roman"/>
              </a:rPr>
              <a:t>.</a:t>
            </a:r>
            <a:endParaRPr lang="en-US" sz="3600" dirty="0" smtClean="0">
              <a:solidFill>
                <a:srgbClr val="414042"/>
              </a:solidFill>
              <a:latin typeface="+mn-lt"/>
              <a:ea typeface="Calibri"/>
              <a:cs typeface="Times New Roman"/>
            </a:endParaRPr>
          </a:p>
          <a:p>
            <a:pPr marL="0" indent="0" algn="r">
              <a:spcBef>
                <a:spcPts val="0"/>
              </a:spcBef>
              <a:buFont typeface="Arial"/>
              <a:buNone/>
            </a:pPr>
            <a:r>
              <a:rPr lang="en-US" sz="3600" dirty="0" smtClean="0">
                <a:solidFill>
                  <a:srgbClr val="414042"/>
                </a:solidFill>
                <a:latin typeface="+mn-lt"/>
                <a:ea typeface="Calibri"/>
                <a:cs typeface="Times New Roman"/>
              </a:rPr>
              <a:t>Clark MM, Jenkins SM, Limoges KA, et al. Is usage of a wellness center associated with improved quality of life? </a:t>
            </a:r>
            <a:r>
              <a:rPr lang="en-US" sz="3600" i="1" dirty="0" smtClean="0">
                <a:solidFill>
                  <a:srgbClr val="414042"/>
                </a:solidFill>
                <a:latin typeface="+mn-lt"/>
                <a:ea typeface="Calibri"/>
                <a:cs typeface="Times New Roman"/>
              </a:rPr>
              <a:t>Am J Health Promot</a:t>
            </a:r>
            <a:r>
              <a:rPr lang="en-US" sz="3600" dirty="0" smtClean="0">
                <a:solidFill>
                  <a:srgbClr val="414042"/>
                </a:solidFill>
                <a:latin typeface="+mn-lt"/>
                <a:ea typeface="Calibri"/>
                <a:cs typeface="Times New Roman"/>
              </a:rPr>
              <a:t>. 2013;27(5):316-22.</a:t>
            </a:r>
          </a:p>
          <a:p>
            <a:pPr marL="0" indent="0" algn="r">
              <a:spcBef>
                <a:spcPts val="0"/>
              </a:spcBef>
              <a:buFont typeface="Arial"/>
              <a:buNone/>
            </a:pPr>
            <a:r>
              <a:rPr lang="en-US" sz="3600" dirty="0" smtClean="0">
                <a:solidFill>
                  <a:srgbClr val="414042"/>
                </a:solidFill>
                <a:latin typeface="+mn-lt"/>
                <a:ea typeface="Calibri"/>
                <a:cs typeface="Times New Roman"/>
              </a:rPr>
              <a:t>Abu Dabrh AM, Gorty A, Jenkins SM, et al. Health Habits of Employees in a Large Medical Center: Time Trends and Impact of a Worksite Wellness Facility. </a:t>
            </a:r>
            <a:r>
              <a:rPr lang="en-US" sz="3600" i="1" dirty="0" smtClean="0">
                <a:solidFill>
                  <a:srgbClr val="414042"/>
                </a:solidFill>
                <a:latin typeface="+mn-lt"/>
                <a:ea typeface="Calibri"/>
                <a:cs typeface="Times New Roman"/>
              </a:rPr>
              <a:t>Sci Rep.</a:t>
            </a:r>
            <a:r>
              <a:rPr lang="en-US" sz="3600" dirty="0" smtClean="0">
                <a:solidFill>
                  <a:srgbClr val="414042"/>
                </a:solidFill>
                <a:latin typeface="+mn-lt"/>
                <a:ea typeface="Calibri"/>
                <a:cs typeface="Times New Roman"/>
              </a:rPr>
              <a:t> 2016;6:20804</a:t>
            </a:r>
          </a:p>
          <a:p>
            <a:pPr marL="0" indent="0" algn="r">
              <a:spcBef>
                <a:spcPts val="0"/>
              </a:spcBef>
              <a:buFont typeface="Arial"/>
              <a:buNone/>
            </a:pPr>
            <a:r>
              <a:rPr lang="en-US" sz="3600" dirty="0" smtClean="0">
                <a:solidFill>
                  <a:srgbClr val="414042"/>
                </a:solidFill>
                <a:latin typeface="+mn-lt"/>
                <a:ea typeface="Calibri"/>
                <a:cs typeface="Times New Roman"/>
              </a:rPr>
              <a:t>Burton WN, McCalister KT, Chen CY, Edington DW. The association of health status, worksite fitness center participation, and two measures of productivity. </a:t>
            </a:r>
            <a:r>
              <a:rPr lang="en-US" sz="3600" i="1" dirty="0" smtClean="0">
                <a:solidFill>
                  <a:srgbClr val="414042"/>
                </a:solidFill>
                <a:latin typeface="+mn-lt"/>
                <a:ea typeface="Calibri"/>
                <a:cs typeface="Times New Roman"/>
              </a:rPr>
              <a:t>J Occup Environ Med</a:t>
            </a:r>
            <a:r>
              <a:rPr lang="en-US" sz="3600" dirty="0" smtClean="0">
                <a:solidFill>
                  <a:srgbClr val="414042"/>
                </a:solidFill>
                <a:latin typeface="+mn-lt"/>
                <a:ea typeface="Calibri"/>
                <a:cs typeface="Times New Roman"/>
              </a:rPr>
              <a:t>. 2005;47(4):343-51.</a:t>
            </a:r>
          </a:p>
          <a:p>
            <a:pPr marL="0">
              <a:spcBef>
                <a:spcPts val="0"/>
              </a:spcBef>
            </a:pPr>
            <a:endParaRPr lang="en-US" dirty="0" smtClean="0">
              <a:solidFill>
                <a:srgbClr val="414042"/>
              </a:solidFill>
              <a:ea typeface="Calibri"/>
              <a:cs typeface="Times New Roman"/>
            </a:endParaRPr>
          </a:p>
          <a:p>
            <a:endParaRPr lang="en-US" dirty="0" smtClean="0">
              <a:solidFill>
                <a:srgbClr val="414042"/>
              </a:solidFill>
            </a:endParaRPr>
          </a:p>
          <a:p>
            <a:pPr marL="0" indent="0">
              <a:spcBef>
                <a:spcPts val="0"/>
              </a:spcBef>
              <a:buFont typeface="Arial"/>
              <a:buNone/>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smtClean="0">
              <a:latin typeface="Arial"/>
              <a:ea typeface="Calibri"/>
              <a:cs typeface="Times New Roman"/>
            </a:endParaRPr>
          </a:p>
          <a:p>
            <a:pPr marL="0">
              <a:spcBef>
                <a:spcPts val="0"/>
              </a:spcBef>
            </a:pPr>
            <a:endParaRPr lang="en-US" sz="2800" dirty="0">
              <a:latin typeface="Arial"/>
              <a:ea typeface="Calibri"/>
              <a:cs typeface="Times New Roman"/>
            </a:endParaRPr>
          </a:p>
        </p:txBody>
      </p:sp>
    </p:spTree>
    <p:extLst>
      <p:ext uri="{BB962C8B-B14F-4D97-AF65-F5344CB8AC3E}">
        <p14:creationId xmlns:p14="http://schemas.microsoft.com/office/powerpoint/2010/main" val="40961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0658"/>
            <a:ext cx="8229600" cy="830997"/>
          </a:xfrm>
        </p:spPr>
        <p:txBody>
          <a:bodyPr/>
          <a:lstStyle/>
          <a:p>
            <a:r>
              <a:rPr lang="en-US" dirty="0" smtClean="0"/>
              <a:t>On-site Fitness Facilities Cost &amp; Productivity Impact</a:t>
            </a:r>
            <a:endParaRPr lang="en-US" dirty="0"/>
          </a:p>
        </p:txBody>
      </p:sp>
      <p:sp>
        <p:nvSpPr>
          <p:cNvPr id="11" name="Content Placeholder 2"/>
          <p:cNvSpPr txBox="1">
            <a:spLocks/>
          </p:cNvSpPr>
          <p:nvPr/>
        </p:nvSpPr>
        <p:spPr>
          <a:xfrm>
            <a:off x="457200" y="1295400"/>
            <a:ext cx="8229600" cy="487680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pPr>
            <a:r>
              <a:rPr lang="en-US" sz="6400" dirty="0" smtClean="0">
                <a:latin typeface="+mn-lt"/>
              </a:rPr>
              <a:t>A study that examined the associations between worker productivity and participation in a worksite fitness </a:t>
            </a:r>
            <a:r>
              <a:rPr lang="en-US" sz="6400" dirty="0" smtClean="0">
                <a:latin typeface="+mn-lt"/>
              </a:rPr>
              <a:t>center found: </a:t>
            </a:r>
            <a:endParaRPr lang="en-US" sz="6400" dirty="0" smtClean="0">
              <a:latin typeface="+mn-lt"/>
            </a:endParaRPr>
          </a:p>
          <a:p>
            <a:pPr lvl="1">
              <a:spcAft>
                <a:spcPts val="1000"/>
              </a:spcAft>
            </a:pPr>
            <a:r>
              <a:rPr lang="en-US" sz="5600" dirty="0">
                <a:latin typeface="+mn-lt"/>
              </a:rPr>
              <a:t>T</a:t>
            </a:r>
            <a:r>
              <a:rPr lang="en-US" sz="5600" dirty="0" smtClean="0">
                <a:latin typeface="+mn-lt"/>
              </a:rPr>
              <a:t>he </a:t>
            </a:r>
            <a:r>
              <a:rPr lang="en-US" sz="5600" dirty="0" smtClean="0">
                <a:latin typeface="+mn-lt"/>
              </a:rPr>
              <a:t>differences in lost work wages caused by disability between fitness center participants and nonparticipants amount to a cost avoidance of $258 per employee.  </a:t>
            </a:r>
          </a:p>
          <a:p>
            <a:pPr lvl="1">
              <a:spcAft>
                <a:spcPts val="1000"/>
              </a:spcAft>
            </a:pPr>
            <a:r>
              <a:rPr lang="en-US" sz="5600" dirty="0" smtClean="0">
                <a:latin typeface="+mn-lt"/>
              </a:rPr>
              <a:t>Fitness </a:t>
            </a:r>
            <a:r>
              <a:rPr lang="en-US" sz="5600" dirty="0" smtClean="0">
                <a:latin typeface="+mn-lt"/>
              </a:rPr>
              <a:t>center participants compared with nonparticipants experienced a lesser incidence of short term disability claims.  </a:t>
            </a:r>
          </a:p>
          <a:p>
            <a:pPr>
              <a:spcAft>
                <a:spcPts val="1000"/>
              </a:spcAft>
            </a:pPr>
            <a:r>
              <a:rPr lang="en-US" sz="6400" dirty="0" smtClean="0">
                <a:latin typeface="+mn-lt"/>
              </a:rPr>
              <a:t>In addition, a study examining the relationship between physical activity and short-term health care costs among 23,490 employees found that sedentary employees had statistically higher medical costs than moderately and very active employees.  </a:t>
            </a:r>
          </a:p>
          <a:p>
            <a:pPr lvl="1">
              <a:spcAft>
                <a:spcPts val="1000"/>
              </a:spcAft>
            </a:pPr>
            <a:r>
              <a:rPr lang="en-US" sz="5600" dirty="0" smtClean="0">
                <a:latin typeface="+mn-lt"/>
              </a:rPr>
              <a:t>Active employees, who did regular physical activity even once or twice a week, were less likely to report chronic diseases than those totally sedentary employees.  This suggests that physical activity may compensate, to some extent, for the adverse effects of excess body fat and avoid some of the health care costs associated with comorbidities. </a:t>
            </a:r>
          </a:p>
          <a:p>
            <a:pPr marL="342900" lvl="1" indent="-342900">
              <a:spcAft>
                <a:spcPts val="1000"/>
              </a:spcAft>
              <a:buFont typeface="Arial"/>
              <a:buChar char="•"/>
            </a:pPr>
            <a:r>
              <a:rPr lang="en-US" sz="6400" dirty="0" smtClean="0">
                <a:latin typeface="+mn-lt"/>
              </a:rPr>
              <a:t>Peer-reviewed research studies have found that on-site fitness facilities at work may make it easier for employees to become more active, reduce their weight, improve employees’ quality of life, and lower health care costs.</a:t>
            </a:r>
          </a:p>
          <a:p>
            <a:pPr marL="114300" lvl="1" indent="0">
              <a:lnSpc>
                <a:spcPct val="115000"/>
              </a:lnSpc>
              <a:spcBef>
                <a:spcPts val="0"/>
              </a:spcBef>
              <a:spcAft>
                <a:spcPts val="1000"/>
              </a:spcAft>
              <a:buFont typeface="Arial"/>
              <a:buNone/>
            </a:pPr>
            <a:endParaRPr lang="en-US" sz="3600" dirty="0" smtClean="0">
              <a:ea typeface="Calibri"/>
              <a:cs typeface="Times New Roman"/>
            </a:endParaRPr>
          </a:p>
          <a:p>
            <a:pPr marL="0" indent="0" algn="r">
              <a:spcBef>
                <a:spcPts val="0"/>
              </a:spcBef>
              <a:buFont typeface="Arial"/>
              <a:buNone/>
            </a:pPr>
            <a:endParaRPr lang="en-US" sz="3600" dirty="0" smtClean="0">
              <a:latin typeface="+mn-lt"/>
              <a:ea typeface="Calibri"/>
              <a:cs typeface="Times New Roman"/>
            </a:endParaRPr>
          </a:p>
          <a:p>
            <a:pPr marL="0" indent="0" algn="r">
              <a:spcBef>
                <a:spcPts val="0"/>
              </a:spcBef>
              <a:buFont typeface="Arial"/>
              <a:buNone/>
            </a:pPr>
            <a:endParaRPr lang="en-US" sz="3600" dirty="0" smtClean="0">
              <a:latin typeface="+mn-lt"/>
              <a:ea typeface="Calibri"/>
              <a:cs typeface="Times New Roman"/>
            </a:endParaRPr>
          </a:p>
          <a:p>
            <a:pPr marL="0" indent="0" algn="r">
              <a:spcBef>
                <a:spcPts val="0"/>
              </a:spcBef>
              <a:buFont typeface="Arial"/>
              <a:buNone/>
            </a:pPr>
            <a:r>
              <a:rPr lang="en-US" sz="3600" dirty="0" smtClean="0">
                <a:latin typeface="+mn-lt"/>
                <a:ea typeface="Calibri"/>
                <a:cs typeface="Times New Roman"/>
              </a:rPr>
              <a:t>Burton WN, McCalister KT, Chen CY, Edington DW. The association of health status, worksite fitness center participation, and two measures of productivity. </a:t>
            </a:r>
            <a:r>
              <a:rPr lang="en-US" sz="3600" i="1" dirty="0" smtClean="0">
                <a:latin typeface="+mn-lt"/>
                <a:ea typeface="Calibri"/>
                <a:cs typeface="Times New Roman"/>
              </a:rPr>
              <a:t>J Occup Environ Med</a:t>
            </a:r>
            <a:r>
              <a:rPr lang="en-US" sz="3600" dirty="0" smtClean="0">
                <a:latin typeface="+mn-lt"/>
                <a:ea typeface="Calibri"/>
                <a:cs typeface="Times New Roman"/>
              </a:rPr>
              <a:t>. 2005;47(4):343-51.</a:t>
            </a:r>
          </a:p>
          <a:p>
            <a:pPr marL="0" indent="0" algn="r">
              <a:spcBef>
                <a:spcPts val="0"/>
              </a:spcBef>
              <a:buFont typeface="Arial"/>
              <a:buNone/>
            </a:pPr>
            <a:r>
              <a:rPr lang="en-US" sz="3600" dirty="0" smtClean="0">
                <a:latin typeface="+mn-lt"/>
                <a:ea typeface="Calibri"/>
                <a:cs typeface="Times New Roman"/>
              </a:rPr>
              <a:t>Wang F, McDonald T, Champagne LJ, Edington DW. Relationship of body mass index and physical activity to health care costs among employees. </a:t>
            </a:r>
            <a:r>
              <a:rPr lang="en-US" sz="3600" i="1" dirty="0" smtClean="0">
                <a:latin typeface="+mn-lt"/>
                <a:ea typeface="Calibri"/>
                <a:cs typeface="Times New Roman"/>
              </a:rPr>
              <a:t>J Occup Environ Med</a:t>
            </a:r>
            <a:r>
              <a:rPr lang="en-US" sz="3600" dirty="0" smtClean="0">
                <a:latin typeface="+mn-lt"/>
                <a:ea typeface="Calibri"/>
                <a:cs typeface="Times New Roman"/>
              </a:rPr>
              <a:t>. 2004 May;46(5):428-36.</a:t>
            </a:r>
          </a:p>
        </p:txBody>
      </p:sp>
    </p:spTree>
    <p:extLst>
      <p:ext uri="{BB962C8B-B14F-4D97-AF65-F5344CB8AC3E}">
        <p14:creationId xmlns:p14="http://schemas.microsoft.com/office/powerpoint/2010/main" val="103736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135"/>
            <a:ext cx="8229600" cy="461665"/>
          </a:xfrm>
        </p:spPr>
        <p:txBody>
          <a:bodyPr/>
          <a:lstStyle/>
          <a:p>
            <a:r>
              <a:rPr lang="en-US" dirty="0" smtClean="0"/>
              <a:t>Recommended Features</a:t>
            </a:r>
            <a:endParaRPr lang="en-US" dirty="0"/>
          </a:p>
        </p:txBody>
      </p:sp>
      <p:sp>
        <p:nvSpPr>
          <p:cNvPr id="7" name="TextBox 6"/>
          <p:cNvSpPr txBox="1"/>
          <p:nvPr/>
        </p:nvSpPr>
        <p:spPr>
          <a:xfrm>
            <a:off x="457200" y="1066800"/>
            <a:ext cx="8229600" cy="5070106"/>
          </a:xfrm>
          <a:prstGeom prst="rect">
            <a:avLst/>
          </a:prstGeom>
          <a:noFill/>
        </p:spPr>
        <p:txBody>
          <a:bodyPr wrap="square" rtlCol="0">
            <a:spAutoFit/>
          </a:bodyPr>
          <a:lstStyle/>
          <a:p>
            <a:pPr marL="342900" lvl="0" indent="-342900" defTabSz="457200">
              <a:lnSpc>
                <a:spcPct val="80000"/>
              </a:lnSpc>
              <a:spcBef>
                <a:spcPct val="20000"/>
              </a:spcBef>
              <a:spcAft>
                <a:spcPts val="1000"/>
              </a:spcAft>
              <a:buFont typeface="Arial"/>
              <a:buChar char="•"/>
            </a:pPr>
            <a:r>
              <a:rPr lang="en-US" sz="1600" dirty="0">
                <a:cs typeface="Metric Regular"/>
              </a:rPr>
              <a:t>Opening and maintaining a facility that is secure but accessible to the greatest number of </a:t>
            </a:r>
            <a:r>
              <a:rPr lang="en-US" sz="1600" dirty="0" smtClean="0">
                <a:cs typeface="Metric Regular"/>
              </a:rPr>
              <a:t>employees. </a:t>
            </a:r>
            <a:endParaRPr lang="en-US" sz="1600" dirty="0">
              <a:cs typeface="Metric Regular"/>
            </a:endParaRPr>
          </a:p>
          <a:p>
            <a:pPr marL="742950" lvl="1" indent="-285750" defTabSz="457200">
              <a:lnSpc>
                <a:spcPct val="80000"/>
              </a:lnSpc>
              <a:spcBef>
                <a:spcPct val="20000"/>
              </a:spcBef>
              <a:spcAft>
                <a:spcPts val="1000"/>
              </a:spcAft>
              <a:buFont typeface="Arial"/>
              <a:buChar char="–"/>
            </a:pPr>
            <a:r>
              <a:rPr lang="en-US" sz="1400" dirty="0">
                <a:cs typeface="Metric Regular"/>
              </a:rPr>
              <a:t>Extended hours of operation (possibly a minimum of 12 hours a day) with early morning and late evening hours to accommodate different associate schedules.</a:t>
            </a:r>
          </a:p>
          <a:p>
            <a:pPr marL="742950" lvl="1" indent="-285750">
              <a:buFontTx/>
              <a:buChar char="-"/>
            </a:pPr>
            <a:endParaRPr lang="en-US" dirty="0" smtClean="0"/>
          </a:p>
          <a:p>
            <a:pPr marL="342900" indent="-342900" defTabSz="457200">
              <a:lnSpc>
                <a:spcPct val="80000"/>
              </a:lnSpc>
              <a:spcBef>
                <a:spcPct val="20000"/>
              </a:spcBef>
              <a:spcAft>
                <a:spcPts val="1000"/>
              </a:spcAft>
              <a:buFont typeface="Arial"/>
              <a:buChar char="•"/>
            </a:pPr>
            <a:r>
              <a:rPr lang="en-US" sz="1600" dirty="0">
                <a:cs typeface="Metric Regular"/>
              </a:rPr>
              <a:t>Having a facility fully equipped with changing rooms, lockers, and showers along with accessible exercise equipment such as fit balls and hand weights to make it easier for employees to integrate physical activity into their workdays.</a:t>
            </a:r>
          </a:p>
          <a:p>
            <a:pPr lvl="0"/>
            <a:endParaRPr lang="en-US" dirty="0" smtClean="0"/>
          </a:p>
          <a:p>
            <a:pPr marL="342900" lvl="0" indent="-342900" defTabSz="457200">
              <a:lnSpc>
                <a:spcPct val="80000"/>
              </a:lnSpc>
              <a:spcBef>
                <a:spcPct val="20000"/>
              </a:spcBef>
              <a:spcAft>
                <a:spcPts val="1000"/>
              </a:spcAft>
              <a:buFont typeface="Arial"/>
              <a:buChar char="•"/>
            </a:pPr>
            <a:r>
              <a:rPr lang="en-US" sz="1600" dirty="0">
                <a:cs typeface="Metric Regular"/>
              </a:rPr>
              <a:t>Having an attendant to: </a:t>
            </a:r>
          </a:p>
          <a:p>
            <a:pPr marL="742950" lvl="1" indent="-285750" defTabSz="457200">
              <a:lnSpc>
                <a:spcPct val="80000"/>
              </a:lnSpc>
              <a:spcBef>
                <a:spcPct val="20000"/>
              </a:spcBef>
              <a:spcAft>
                <a:spcPts val="1000"/>
              </a:spcAft>
              <a:buFont typeface="Arial"/>
              <a:buChar char="–"/>
            </a:pPr>
            <a:r>
              <a:rPr lang="en-US" sz="1400" dirty="0">
                <a:cs typeface="Metric Regular"/>
              </a:rPr>
              <a:t>Ensure the proper maintenance of the facility</a:t>
            </a:r>
          </a:p>
          <a:p>
            <a:pPr marL="742950" lvl="1" indent="-285750" defTabSz="457200">
              <a:lnSpc>
                <a:spcPct val="80000"/>
              </a:lnSpc>
              <a:spcBef>
                <a:spcPct val="20000"/>
              </a:spcBef>
              <a:spcAft>
                <a:spcPts val="1000"/>
              </a:spcAft>
              <a:buFont typeface="Arial"/>
              <a:buChar char="–"/>
            </a:pPr>
            <a:r>
              <a:rPr lang="en-US" sz="1400" dirty="0">
                <a:cs typeface="Metric Regular"/>
              </a:rPr>
              <a:t>Provide direction on how to use the available amenities, and</a:t>
            </a:r>
          </a:p>
          <a:p>
            <a:pPr marL="742950" lvl="1" indent="-285750" defTabSz="457200">
              <a:lnSpc>
                <a:spcPct val="80000"/>
              </a:lnSpc>
              <a:spcBef>
                <a:spcPct val="20000"/>
              </a:spcBef>
              <a:spcAft>
                <a:spcPts val="1000"/>
              </a:spcAft>
              <a:buFont typeface="Arial"/>
              <a:buChar char="–"/>
            </a:pPr>
            <a:r>
              <a:rPr lang="en-US" sz="1400" dirty="0">
                <a:cs typeface="Metric Regular"/>
              </a:rPr>
              <a:t>Provide fitness education and fitness classes.</a:t>
            </a:r>
          </a:p>
          <a:p>
            <a:pPr lvl="1"/>
            <a:endParaRPr lang="en-US" dirty="0" smtClean="0"/>
          </a:p>
          <a:p>
            <a:pPr marL="342900" indent="-342900" defTabSz="457200">
              <a:lnSpc>
                <a:spcPct val="80000"/>
              </a:lnSpc>
              <a:spcBef>
                <a:spcPct val="20000"/>
              </a:spcBef>
              <a:spcAft>
                <a:spcPts val="1000"/>
              </a:spcAft>
              <a:buFont typeface="Arial"/>
              <a:buChar char="•"/>
            </a:pPr>
            <a:r>
              <a:rPr lang="en-US" sz="1600" dirty="0">
                <a:cs typeface="Metric Regular"/>
              </a:rPr>
              <a:t>Charging a modest cost to offset operational expenses, either competitive with or less than facilities in the area</a:t>
            </a:r>
            <a:r>
              <a:rPr lang="en-US" sz="1600" dirty="0" smtClean="0">
                <a:cs typeface="Metric Regular"/>
              </a:rPr>
              <a:t>.</a:t>
            </a:r>
          </a:p>
          <a:p>
            <a:endParaRPr lang="en-US" dirty="0"/>
          </a:p>
        </p:txBody>
      </p:sp>
    </p:spTree>
    <p:extLst>
      <p:ext uri="{BB962C8B-B14F-4D97-AF65-F5344CB8AC3E}">
        <p14:creationId xmlns:p14="http://schemas.microsoft.com/office/powerpoint/2010/main" val="20647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219200"/>
            <a:ext cx="8229600" cy="5105400"/>
          </a:xfrm>
          <a:prstGeom prst="rect">
            <a:avLst/>
          </a:prstGeom>
          <a:ln>
            <a:solidFill>
              <a:schemeClr val="accent1"/>
            </a:solidFill>
          </a:ln>
        </p:spPr>
        <p:txBody>
          <a:bodyPr>
            <a:normAutofit fontScale="70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smtClean="0">
                <a:latin typeface="+mn-lt"/>
              </a:rPr>
              <a:t>Opened </a:t>
            </a:r>
            <a:r>
              <a:rPr lang="en-US" sz="2300" dirty="0" smtClean="0">
                <a:latin typeface="+mn-lt"/>
              </a:rPr>
              <a:t>in October </a:t>
            </a:r>
            <a:r>
              <a:rPr lang="en-US" sz="2300" dirty="0" smtClean="0">
                <a:latin typeface="+mn-lt"/>
              </a:rPr>
              <a:t>2016, Montefiore </a:t>
            </a:r>
            <a:r>
              <a:rPr lang="en-US" sz="2300" dirty="0" smtClean="0">
                <a:latin typeface="+mn-lt"/>
              </a:rPr>
              <a:t>associates at the Tarrytown campus have provided a test-case of the impact of this programming:</a:t>
            </a: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pPr marL="0" indent="0">
              <a:buFont typeface="Arial"/>
              <a:buNone/>
            </a:pPr>
            <a:endParaRPr lang="en-US" dirty="0" smtClean="0">
              <a:latin typeface="+mn-lt"/>
            </a:endParaRPr>
          </a:p>
          <a:p>
            <a:endParaRPr lang="en-US" sz="2100" dirty="0" smtClean="0">
              <a:latin typeface="+mn-lt"/>
            </a:endParaRPr>
          </a:p>
          <a:p>
            <a:pPr>
              <a:lnSpc>
                <a:spcPct val="120000"/>
              </a:lnSpc>
              <a:spcBef>
                <a:spcPts val="200"/>
              </a:spcBef>
              <a:spcAft>
                <a:spcPts val="200"/>
              </a:spcAft>
            </a:pPr>
            <a:r>
              <a:rPr lang="en-US" sz="2300" dirty="0" smtClean="0">
                <a:latin typeface="+mn-lt"/>
              </a:rPr>
              <a:t>Of note: this </a:t>
            </a:r>
            <a:r>
              <a:rPr lang="en-US" sz="2300" dirty="0">
                <a:latin typeface="+mn-lt"/>
              </a:rPr>
              <a:t>facility has limited hours and is using equipment left behind by its prior occupant</a:t>
            </a:r>
            <a:r>
              <a:rPr lang="en-US" sz="2300" dirty="0" smtClean="0">
                <a:latin typeface="+mn-lt"/>
              </a:rPr>
              <a:t>.</a:t>
            </a:r>
          </a:p>
          <a:p>
            <a:pPr>
              <a:lnSpc>
                <a:spcPct val="120000"/>
              </a:lnSpc>
              <a:spcBef>
                <a:spcPts val="200"/>
              </a:spcBef>
              <a:spcAft>
                <a:spcPts val="200"/>
              </a:spcAft>
            </a:pPr>
            <a:r>
              <a:rPr lang="en-US" sz="2300" dirty="0"/>
              <a:t>The average number of visits to the facility per active users of the facility was six visits within a month.</a:t>
            </a:r>
          </a:p>
          <a:p>
            <a:pPr>
              <a:lnSpc>
                <a:spcPct val="120000"/>
              </a:lnSpc>
              <a:spcBef>
                <a:spcPts val="200"/>
              </a:spcBef>
              <a:spcAft>
                <a:spcPts val="200"/>
              </a:spcAft>
            </a:pPr>
            <a:r>
              <a:rPr lang="en-US" sz="2300" dirty="0"/>
              <a:t>Across all days the facility is most utilized during weekdays, with Fridays being the least popular day of utilization.</a:t>
            </a:r>
          </a:p>
          <a:p>
            <a:pPr>
              <a:lnSpc>
                <a:spcPct val="120000"/>
              </a:lnSpc>
              <a:spcBef>
                <a:spcPts val="200"/>
              </a:spcBef>
              <a:spcAft>
                <a:spcPts val="200"/>
              </a:spcAft>
            </a:pPr>
            <a:r>
              <a:rPr lang="en-US" sz="2300" dirty="0"/>
              <a:t>The most active hours the facility is utilized are from </a:t>
            </a:r>
            <a:r>
              <a:rPr lang="en-US" sz="2300" dirty="0"/>
              <a:t>11:00am</a:t>
            </a:r>
            <a:r>
              <a:rPr lang="en-US" sz="2300" dirty="0"/>
              <a:t> and </a:t>
            </a:r>
            <a:r>
              <a:rPr lang="en-US" sz="2300" dirty="0"/>
              <a:t>2:00pm</a:t>
            </a:r>
            <a:r>
              <a:rPr lang="en-US" sz="2300" dirty="0"/>
              <a:t>.</a:t>
            </a:r>
          </a:p>
          <a:p>
            <a:endParaRPr lang="en-US" sz="2100" dirty="0">
              <a:latin typeface="+mn-lt"/>
            </a:endParaRPr>
          </a:p>
          <a:p>
            <a:endParaRPr lang="en-US" dirty="0">
              <a:latin typeface="+mn-lt"/>
            </a:endParaRPr>
          </a:p>
        </p:txBody>
      </p:sp>
      <p:sp>
        <p:nvSpPr>
          <p:cNvPr id="2" name="Title 1"/>
          <p:cNvSpPr>
            <a:spLocks noGrp="1"/>
          </p:cNvSpPr>
          <p:nvPr>
            <p:ph type="title"/>
          </p:nvPr>
        </p:nvSpPr>
        <p:spPr>
          <a:xfrm>
            <a:off x="457200" y="381000"/>
            <a:ext cx="8229600" cy="830997"/>
          </a:xfrm>
        </p:spPr>
        <p:txBody>
          <a:bodyPr/>
          <a:lstStyle/>
          <a:p>
            <a:r>
              <a:rPr lang="en-US" dirty="0" smtClean="0"/>
              <a:t>Montefiore On-site Facility: Tarrytown Location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201" y="1905000"/>
            <a:ext cx="3783597"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155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tefiore DOING MORE">
  <a:themeElements>
    <a:clrScheme name="Montefiore_2">
      <a:dk1>
        <a:srgbClr val="414042"/>
      </a:dk1>
      <a:lt1>
        <a:srgbClr val="FFFFFF"/>
      </a:lt1>
      <a:dk2>
        <a:srgbClr val="003768"/>
      </a:dk2>
      <a:lt2>
        <a:srgbClr val="CA006C"/>
      </a:lt2>
      <a:accent1>
        <a:srgbClr val="939598"/>
      </a:accent1>
      <a:accent2>
        <a:srgbClr val="BCBEC0"/>
      </a:accent2>
      <a:accent3>
        <a:srgbClr val="E6E7E8"/>
      </a:accent3>
      <a:accent4>
        <a:srgbClr val="FFC907"/>
      </a:accent4>
      <a:accent5>
        <a:srgbClr val="F47521"/>
      </a:accent5>
      <a:accent6>
        <a:srgbClr val="7CBB53"/>
      </a:accent6>
      <a:hlink>
        <a:srgbClr val="0D355E"/>
      </a:hlink>
      <a:folHlink>
        <a:srgbClr val="0D35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1821</TotalTime>
  <Words>1838</Words>
  <Application>Microsoft Office PowerPoint</Application>
  <PresentationFormat>On-screen Show (4:3)</PresentationFormat>
  <Paragraphs>159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Montefiore DOING MORE</vt:lpstr>
      <vt:lpstr>On-site Fitness Facilities</vt:lpstr>
      <vt:lpstr>Meeting Physical Activity Guidelines</vt:lpstr>
      <vt:lpstr>On-site Fitness Facilities and Health</vt:lpstr>
      <vt:lpstr>On-site Fitness Facilities and Health Cont. Mayo Clinic Study Findings</vt:lpstr>
      <vt:lpstr>On-site Fitness Facilities and Health</vt:lpstr>
      <vt:lpstr>Fitness Facility Utilization</vt:lpstr>
      <vt:lpstr>On-site Fitness Facilities Cost &amp; Productivity Impact</vt:lpstr>
      <vt:lpstr>Recommended Features</vt:lpstr>
      <vt:lpstr>Montefiore On-site Facility: Tarrytown Location</vt:lpstr>
      <vt:lpstr>“Biggest Winner” Weight Loss Challenge</vt:lpstr>
      <vt:lpstr>Limitations</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On-site fitness facilities</dc:title>
  <dc:creator>Paulette Giambalvo</dc:creator>
  <cp:lastModifiedBy>Paulette Giambalvo</cp:lastModifiedBy>
  <cp:revision>22</cp:revision>
  <dcterms:created xsi:type="dcterms:W3CDTF">2018-09-06T14:47:05Z</dcterms:created>
  <dcterms:modified xsi:type="dcterms:W3CDTF">2018-09-13T21:33:17Z</dcterms:modified>
</cp:coreProperties>
</file>