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19"/>
  </p:notesMasterIdLst>
  <p:handoutMasterIdLst>
    <p:handoutMasterId r:id="rId20"/>
  </p:handoutMasterIdLst>
  <p:sldIdLst>
    <p:sldId id="268" r:id="rId2"/>
    <p:sldId id="339" r:id="rId3"/>
    <p:sldId id="341" r:id="rId4"/>
    <p:sldId id="343" r:id="rId5"/>
    <p:sldId id="342" r:id="rId6"/>
    <p:sldId id="347" r:id="rId7"/>
    <p:sldId id="321" r:id="rId8"/>
    <p:sldId id="325" r:id="rId9"/>
    <p:sldId id="338" r:id="rId10"/>
    <p:sldId id="330" r:id="rId11"/>
    <p:sldId id="328" r:id="rId12"/>
    <p:sldId id="331" r:id="rId13"/>
    <p:sldId id="333" r:id="rId14"/>
    <p:sldId id="334" r:id="rId15"/>
    <p:sldId id="345" r:id="rId16"/>
    <p:sldId id="337" r:id="rId17"/>
    <p:sldId id="340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ung, Althea" initials="AF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4E86"/>
    <a:srgbClr val="3A35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34" autoAdjust="0"/>
  </p:normalViewPr>
  <p:slideViewPr>
    <p:cSldViewPr>
      <p:cViewPr varScale="1">
        <p:scale>
          <a:sx n="98" d="100"/>
          <a:sy n="98" d="100"/>
        </p:scale>
        <p:origin x="19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2/4/2014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E4294-576E-4E6C-B106-CCCAB0685E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65233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2/4/2014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B2E24E-41C4-4C92-9F44-08F2478A62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4379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2/4/2014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B2E24E-41C4-4C92-9F44-08F2478A625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259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5637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39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4711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590800"/>
            <a:ext cx="6629400" cy="15240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1941575" y="533400"/>
            <a:ext cx="7025030" cy="12954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buNone/>
              <a:defRPr sz="28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r>
              <a:rPr lang="en-US" dirty="0" smtClean="0"/>
              <a:t>Presentation to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41575" y="4876800"/>
            <a:ext cx="7010400" cy="1447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</a:t>
            </a:r>
          </a:p>
          <a:p>
            <a:r>
              <a:rPr lang="en-US" dirty="0" smtClean="0"/>
              <a:t>Title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828800" cy="6858000"/>
          </a:xfrm>
          <a:prstGeom prst="rect">
            <a:avLst/>
          </a:prstGeom>
          <a:solidFill>
            <a:srgbClr val="2142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8" name="Rectangle 7"/>
          <p:cNvSpPr/>
          <p:nvPr/>
        </p:nvSpPr>
        <p:spPr>
          <a:xfrm>
            <a:off x="0" y="1219200"/>
            <a:ext cx="1828800" cy="914400"/>
          </a:xfrm>
          <a:prstGeom prst="rect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9" name="Oval 8"/>
          <p:cNvSpPr/>
          <p:nvPr/>
        </p:nvSpPr>
        <p:spPr>
          <a:xfrm>
            <a:off x="457200" y="1295400"/>
            <a:ext cx="762000" cy="76200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0" name="TextBox 9"/>
          <p:cNvSpPr txBox="1"/>
          <p:nvPr/>
        </p:nvSpPr>
        <p:spPr>
          <a:xfrm>
            <a:off x="95805" y="1407467"/>
            <a:ext cx="150439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fld id="{C7AC0274-6E6A-4CE2-9CE7-BDCE53C497A3}" type="slidenum">
              <a:rPr lang="en-US" sz="2400" smtClean="0">
                <a:solidFill>
                  <a:schemeClr val="bg1"/>
                </a:solidFill>
              </a:rPr>
              <a:pPr algn="ctr"/>
              <a:t>‹#›</a:t>
            </a:fld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28800" y="1219200"/>
            <a:ext cx="7315200" cy="914400"/>
          </a:xfrm>
          <a:prstGeom prst="rect">
            <a:avLst/>
          </a:prstGeom>
          <a:solidFill>
            <a:srgbClr val="214263"/>
          </a:solidFill>
          <a:ln>
            <a:noFill/>
          </a:ln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905000" y="1371600"/>
            <a:ext cx="6934200" cy="6096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200" baseline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 smtClean="0"/>
              <a:t>Section Header</a:t>
            </a:r>
            <a:endParaRPr dirty="0"/>
          </a:p>
        </p:txBody>
      </p:sp>
      <p:sp>
        <p:nvSpPr>
          <p:cNvPr id="13" name="TextBox 12"/>
          <p:cNvSpPr txBox="1"/>
          <p:nvPr/>
        </p:nvSpPr>
        <p:spPr>
          <a:xfrm>
            <a:off x="105460" y="5657671"/>
            <a:ext cx="16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cap="all" baseline="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Greater new York</a:t>
            </a:r>
          </a:p>
          <a:p>
            <a:pPr algn="dist"/>
            <a:r>
              <a:rPr lang="en-US" cap="all" baseline="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Hospital association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sz="half" idx="1"/>
          </p:nvPr>
        </p:nvSpPr>
        <p:spPr>
          <a:xfrm>
            <a:off x="2057400" y="2667000"/>
            <a:ext cx="6477000" cy="3611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SzPct val="80000"/>
              <a:buFont typeface="Wingdings" pitchFamily="2" charset="2"/>
              <a:buNone/>
              <a:defRPr sz="2000"/>
            </a:lvl1pPr>
            <a:lvl2pPr marL="457200" indent="-228600">
              <a:buClr>
                <a:schemeClr val="accent2"/>
              </a:buClr>
              <a:buSzPct val="80000"/>
              <a:buFont typeface="Wingdings" pitchFamily="2" charset="2"/>
              <a:buNone/>
              <a:defRPr sz="1800" baseline="0"/>
            </a:lvl2pPr>
            <a:lvl3pPr marL="681038" indent="-274638">
              <a:buClr>
                <a:schemeClr val="accent3"/>
              </a:buClr>
              <a:buSzPct val="80000"/>
              <a:buFont typeface="Wingdings" pitchFamily="2" charset="2"/>
              <a:buNone/>
              <a:defRPr sz="1800"/>
            </a:lvl3pPr>
            <a:lvl4pPr>
              <a:buSzPct val="80000"/>
              <a:buFont typeface="Wingdings" pitchFamily="2" charset="2"/>
              <a:buNone/>
              <a:defRPr sz="1800"/>
            </a:lvl4pPr>
            <a:lvl5pPr marL="914400" indent="-279400">
              <a:buClr>
                <a:schemeClr val="accent4"/>
              </a:buClr>
              <a:buSzPct val="80000"/>
              <a:buFont typeface="Wingdings" pitchFamily="2" charset="2"/>
              <a:buNone/>
              <a:tabLst>
                <a:tab pos="914400" algn="l"/>
              </a:tabLst>
              <a:defRPr sz="1800" baseline="0"/>
            </a:lvl5pPr>
            <a:lvl6pPr>
              <a:buFont typeface="Arial" pitchFamily="34" charset="0"/>
              <a:buChar char="•"/>
              <a:defRPr sz="1800"/>
            </a:lvl6pPr>
            <a:lvl7pPr>
              <a:defRPr sz="1800"/>
            </a:lvl7pPr>
            <a:lvl8pPr>
              <a:defRPr sz="1800"/>
            </a:lvl8pPr>
            <a:lvl9pPr marL="1260475" indent="-292100">
              <a:buClr>
                <a:schemeClr val="accent5"/>
              </a:buClr>
              <a:buSzPct val="80000"/>
              <a:buFont typeface="Wingdings" pitchFamily="2" charset="2"/>
              <a:buChar char="p"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0" y="1676400"/>
            <a:ext cx="9144000" cy="0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rgbClr val="214263"/>
          </a:solidFill>
          <a:ln>
            <a:noFill/>
          </a:ln>
          <a:effectLst>
            <a:outerShdw blurRad="50800" dist="50800" dir="5400000" sx="1000" sy="1000" algn="ctr" rotWithShape="0">
              <a:srgbClr val="000000"/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8305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57200" y="1905000"/>
            <a:ext cx="4038600" cy="762000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 anchor="ctr" anchorCtr="0">
            <a:noAutofit/>
          </a:bodyPr>
          <a:lstStyle>
            <a:lvl1pPr marL="0" indent="0" algn="ctr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  <a:defRPr sz="2000" b="0" cap="none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905000"/>
            <a:ext cx="4038600" cy="762000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 anchor="ctr" anchorCtr="0">
            <a:noAutofit/>
          </a:bodyPr>
          <a:lstStyle>
            <a:lvl1pPr marL="0" indent="0" algn="ctr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  <a:defRPr sz="2000" b="0" cap="none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0"/>
            <a:ext cx="1828800" cy="1676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8" name="Oval 17"/>
          <p:cNvSpPr/>
          <p:nvPr/>
        </p:nvSpPr>
        <p:spPr>
          <a:xfrm>
            <a:off x="495300" y="419100"/>
            <a:ext cx="838200" cy="838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-576590" y="57659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739775" algn="l"/>
              </a:tabLst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GNYHA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Slide Number Placeholder 4"/>
          <p:cNvSpPr txBox="1">
            <a:spLocks/>
          </p:cNvSpPr>
          <p:nvPr/>
        </p:nvSpPr>
        <p:spPr>
          <a:xfrm>
            <a:off x="457200" y="304800"/>
            <a:ext cx="914400" cy="990600"/>
          </a:xfrm>
          <a:prstGeom prst="rect">
            <a:avLst/>
          </a:prstGeom>
        </p:spPr>
        <p:txBody>
          <a:bodyPr anchor="ctr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56BB57-F36A-478A-B48D-430464D82D0A}" type="slidenum"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19400"/>
            <a:ext cx="4038600" cy="33067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SzPct val="80000"/>
              <a:buFont typeface="Wingdings" pitchFamily="2" charset="2"/>
              <a:buChar char="p"/>
              <a:defRPr sz="1800"/>
            </a:lvl1pPr>
            <a:lvl2pPr marL="457200" indent="-228600">
              <a:buClr>
                <a:schemeClr val="accent2"/>
              </a:buClr>
              <a:buSzPct val="80000"/>
              <a:buFont typeface="Wingdings" pitchFamily="2" charset="2"/>
              <a:buChar char="p"/>
              <a:defRPr sz="1800" baseline="0"/>
            </a:lvl2pPr>
            <a:lvl3pPr marL="681038" indent="-274638">
              <a:buClr>
                <a:schemeClr val="accent3"/>
              </a:buClr>
              <a:buSzPct val="80000"/>
              <a:buFont typeface="Wingdings" pitchFamily="2" charset="2"/>
              <a:buChar char="p"/>
              <a:defRPr sz="1800"/>
            </a:lvl3pPr>
            <a:lvl4pPr marL="1028700" indent="-346075">
              <a:buClr>
                <a:schemeClr val="accent4"/>
              </a:buClr>
              <a:buSzPct val="80000"/>
              <a:buFont typeface="Wingdings" pitchFamily="2" charset="2"/>
              <a:buChar char="p"/>
              <a:defRPr sz="1800"/>
            </a:lvl4pPr>
            <a:lvl5pPr marL="1255713" indent="-279400">
              <a:buClr>
                <a:schemeClr val="tx2"/>
              </a:buClr>
              <a:buSzPct val="80000"/>
              <a:buFont typeface="Wingdings" pitchFamily="2" charset="2"/>
              <a:buChar char="p"/>
              <a:tabLst>
                <a:tab pos="914400" algn="l"/>
              </a:tabLst>
              <a:defRPr sz="1800" baseline="0"/>
            </a:lvl5pPr>
            <a:lvl6pPr>
              <a:buFont typeface="Arial" pitchFamily="34" charset="0"/>
              <a:buNone/>
              <a:defRPr sz="1800"/>
            </a:lvl6pPr>
            <a:lvl7pPr>
              <a:defRPr sz="1800"/>
            </a:lvl7pPr>
            <a:lvl8pPr>
              <a:defRPr sz="1800"/>
            </a:lvl8pPr>
            <a:lvl9pPr marL="1260475" indent="-292100">
              <a:buClr>
                <a:schemeClr val="accent5"/>
              </a:buClr>
              <a:buSzPct val="80000"/>
              <a:buFont typeface="Wingdings" pitchFamily="2" charset="2"/>
              <a:buChar char="p"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3" name="Content Placeholder 2"/>
          <p:cNvSpPr>
            <a:spLocks noGrp="1"/>
          </p:cNvSpPr>
          <p:nvPr>
            <p:ph sz="half" idx="16"/>
          </p:nvPr>
        </p:nvSpPr>
        <p:spPr>
          <a:xfrm>
            <a:off x="4724400" y="2819400"/>
            <a:ext cx="4038600" cy="33067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SzPct val="80000"/>
              <a:buFont typeface="Wingdings" pitchFamily="2" charset="2"/>
              <a:buChar char="p"/>
              <a:defRPr sz="1800"/>
            </a:lvl1pPr>
            <a:lvl2pPr marL="457200" indent="-228600">
              <a:buClr>
                <a:schemeClr val="accent2"/>
              </a:buClr>
              <a:buSzPct val="80000"/>
              <a:buFont typeface="Wingdings" pitchFamily="2" charset="2"/>
              <a:buChar char="p"/>
              <a:defRPr sz="1800" baseline="0"/>
            </a:lvl2pPr>
            <a:lvl3pPr marL="681038" indent="-274638">
              <a:buClr>
                <a:schemeClr val="accent3"/>
              </a:buClr>
              <a:buSzPct val="80000"/>
              <a:buFont typeface="Wingdings" pitchFamily="2" charset="2"/>
              <a:buChar char="p"/>
              <a:defRPr sz="1800"/>
            </a:lvl3pPr>
            <a:lvl4pPr marL="1028700" indent="-346075">
              <a:buClr>
                <a:schemeClr val="accent4"/>
              </a:buClr>
              <a:buSzPct val="80000"/>
              <a:buFont typeface="Wingdings" pitchFamily="2" charset="2"/>
              <a:buChar char="p"/>
              <a:defRPr sz="1800"/>
            </a:lvl4pPr>
            <a:lvl5pPr marL="1255713" indent="-279400">
              <a:buClr>
                <a:schemeClr val="tx2"/>
              </a:buClr>
              <a:buSzPct val="80000"/>
              <a:buFont typeface="Wingdings" pitchFamily="2" charset="2"/>
              <a:buChar char="p"/>
              <a:tabLst>
                <a:tab pos="914400" algn="l"/>
              </a:tabLst>
              <a:defRPr sz="1800" baseline="0"/>
            </a:lvl5pPr>
            <a:lvl6pPr>
              <a:buFont typeface="Arial" pitchFamily="34" charset="0"/>
              <a:buNone/>
              <a:defRPr sz="1800"/>
            </a:lvl6pPr>
            <a:lvl7pPr>
              <a:defRPr sz="1800"/>
            </a:lvl7pPr>
            <a:lvl8pPr>
              <a:defRPr sz="1800"/>
            </a:lvl8pPr>
            <a:lvl9pPr marL="1260475" indent="-292100">
              <a:buClr>
                <a:schemeClr val="accent5"/>
              </a:buClr>
              <a:buSzPct val="80000"/>
              <a:buFont typeface="Wingdings" pitchFamily="2" charset="2"/>
              <a:buChar char="p"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0" y="1676400"/>
            <a:ext cx="9144000" cy="0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rgbClr val="214263"/>
          </a:solidFill>
          <a:ln>
            <a:noFill/>
          </a:ln>
          <a:effectLst>
            <a:outerShdw blurRad="50800" dist="50800" dir="5400000" sx="1000" sy="1000" algn="ctr" rotWithShape="0">
              <a:srgbClr val="000000"/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8305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828800" cy="1676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576590" y="57659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739775" algn="l"/>
              </a:tabLst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GNYHA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95300" y="419100"/>
            <a:ext cx="838200" cy="838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1" name="Slide Number Placeholder 4"/>
          <p:cNvSpPr txBox="1">
            <a:spLocks/>
          </p:cNvSpPr>
          <p:nvPr/>
        </p:nvSpPr>
        <p:spPr>
          <a:xfrm>
            <a:off x="457200" y="381000"/>
            <a:ext cx="914400" cy="914400"/>
          </a:xfrm>
          <a:prstGeom prst="rect">
            <a:avLst/>
          </a:prstGeom>
        </p:spPr>
        <p:txBody>
          <a:bodyPr anchor="ctr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56BB57-F36A-478A-B48D-430464D82D0A}" type="slidenum"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0687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SzPct val="80000"/>
              <a:buFont typeface="Wingdings" pitchFamily="2" charset="2"/>
              <a:buChar char="p"/>
              <a:defRPr sz="1800"/>
            </a:lvl1pPr>
            <a:lvl2pPr marL="457200" indent="-228600">
              <a:buClr>
                <a:schemeClr val="accent2"/>
              </a:buClr>
              <a:buSzPct val="80000"/>
              <a:buFont typeface="Wingdings" pitchFamily="2" charset="2"/>
              <a:buChar char="p"/>
              <a:defRPr sz="1800" baseline="0"/>
            </a:lvl2pPr>
            <a:lvl3pPr marL="681038" indent="-274638">
              <a:buClr>
                <a:schemeClr val="accent3"/>
              </a:buClr>
              <a:buSzPct val="80000"/>
              <a:buFont typeface="Wingdings" pitchFamily="2" charset="2"/>
              <a:buChar char="p"/>
              <a:defRPr sz="1800"/>
            </a:lvl3pPr>
            <a:lvl4pPr marL="1028700" indent="-346075">
              <a:buClr>
                <a:schemeClr val="accent4"/>
              </a:buClr>
              <a:buSzPct val="80000"/>
              <a:buFont typeface="Wingdings" pitchFamily="2" charset="2"/>
              <a:buChar char="p"/>
              <a:defRPr sz="1800"/>
            </a:lvl4pPr>
            <a:lvl5pPr marL="1255713" indent="-279400">
              <a:buClr>
                <a:schemeClr val="tx2"/>
              </a:buClr>
              <a:buSzPct val="80000"/>
              <a:buFont typeface="Wingdings" pitchFamily="2" charset="2"/>
              <a:buChar char="p"/>
              <a:tabLst>
                <a:tab pos="914400" algn="l"/>
              </a:tabLst>
              <a:defRPr sz="1800" baseline="0"/>
            </a:lvl5pPr>
            <a:lvl6pPr>
              <a:buFont typeface="Arial" pitchFamily="34" charset="0"/>
              <a:buNone/>
              <a:defRPr sz="1800"/>
            </a:lvl6pPr>
            <a:lvl7pPr>
              <a:defRPr sz="1800"/>
            </a:lvl7pPr>
            <a:lvl8pPr>
              <a:defRPr sz="1800"/>
            </a:lvl8pPr>
            <a:lvl9pPr marL="1260475" indent="-292100">
              <a:buClr>
                <a:schemeClr val="accent5"/>
              </a:buClr>
              <a:buSzPct val="80000"/>
              <a:buFont typeface="Wingdings" pitchFamily="2" charset="2"/>
              <a:buChar char="p"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2"/>
          </p:nvPr>
        </p:nvSpPr>
        <p:spPr>
          <a:xfrm>
            <a:off x="4648200" y="2057400"/>
            <a:ext cx="4038600" cy="4038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SzPct val="80000"/>
              <a:buFont typeface="Wingdings" pitchFamily="2" charset="2"/>
              <a:buChar char="p"/>
              <a:defRPr sz="1800"/>
            </a:lvl1pPr>
            <a:lvl2pPr marL="457200" indent="-228600">
              <a:buClr>
                <a:schemeClr val="accent2"/>
              </a:buClr>
              <a:buSzPct val="80000"/>
              <a:buFont typeface="Wingdings" pitchFamily="2" charset="2"/>
              <a:buChar char="p"/>
              <a:defRPr sz="1800" baseline="0"/>
            </a:lvl2pPr>
            <a:lvl3pPr marL="681038" indent="-274638">
              <a:buClr>
                <a:schemeClr val="accent3"/>
              </a:buClr>
              <a:buSzPct val="80000"/>
              <a:buFont typeface="Wingdings" pitchFamily="2" charset="2"/>
              <a:buChar char="p"/>
              <a:defRPr sz="1800"/>
            </a:lvl3pPr>
            <a:lvl4pPr marL="1028700" indent="-346075">
              <a:buClr>
                <a:schemeClr val="accent4"/>
              </a:buClr>
              <a:buSzPct val="80000"/>
              <a:buFont typeface="Wingdings" pitchFamily="2" charset="2"/>
              <a:buChar char="p"/>
              <a:defRPr sz="1800"/>
            </a:lvl4pPr>
            <a:lvl5pPr marL="1255713" indent="-279400">
              <a:buClr>
                <a:schemeClr val="tx2"/>
              </a:buClr>
              <a:buSzPct val="80000"/>
              <a:buFont typeface="Wingdings" pitchFamily="2" charset="2"/>
              <a:buChar char="p"/>
              <a:tabLst>
                <a:tab pos="914400" algn="l"/>
              </a:tabLst>
              <a:defRPr sz="1800" baseline="0"/>
            </a:lvl5pPr>
            <a:lvl6pPr>
              <a:buFont typeface="Arial" pitchFamily="34" charset="0"/>
              <a:buNone/>
              <a:defRPr sz="1800"/>
            </a:lvl6pPr>
            <a:lvl7pPr>
              <a:defRPr sz="1800"/>
            </a:lvl7pPr>
            <a:lvl8pPr>
              <a:defRPr sz="1800"/>
            </a:lvl8pPr>
            <a:lvl9pPr marL="1260475" indent="-292100">
              <a:buClr>
                <a:schemeClr val="accent5"/>
              </a:buClr>
              <a:buSzPct val="80000"/>
              <a:buFont typeface="Wingdings" pitchFamily="2" charset="2"/>
              <a:buChar char="p"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99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976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44496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8/9/2017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223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8/9/2017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7283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8/9/2017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7470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5394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8/9/2017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676400"/>
            <a:ext cx="9144000" cy="0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698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8/9/2017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468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673" r:id="rId13"/>
    <p:sldLayoutId id="2147483675" r:id="rId14"/>
    <p:sldLayoutId id="2147483664" r:id="rId15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266" y="0"/>
            <a:ext cx="9118734" cy="6858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524E86"/>
                </a:solidFill>
                <a:latin typeface="Arial"/>
                <a:cs typeface="Arial"/>
              </a:rPr>
              <a:t>“DEVELOPING A PROCESS MAP”</a:t>
            </a:r>
            <a:br>
              <a:rPr lang="en-US" b="1" dirty="0" smtClean="0">
                <a:solidFill>
                  <a:srgbClr val="524E86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srgbClr val="524E86"/>
                </a:solidFill>
                <a:latin typeface="Arial"/>
                <a:cs typeface="Arial"/>
              </a:rPr>
              <a:t>SAMPLE SLIDE DECK</a:t>
            </a:r>
            <a:endParaRPr lang="en-US" dirty="0">
              <a:solidFill>
                <a:srgbClr val="524E86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333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4582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Information Sharing Processes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Who is sending the information?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How is the information being shared? </a:t>
            </a:r>
          </a:p>
          <a:p>
            <a:pPr lvl="1"/>
            <a:r>
              <a:rPr lang="en-US" dirty="0">
                <a:latin typeface="Times New Roman"/>
                <a:cs typeface="Times New Roman"/>
              </a:rPr>
              <a:t>Is the appropriate information being </a:t>
            </a:r>
            <a:r>
              <a:rPr lang="en-US" dirty="0" smtClean="0">
                <a:latin typeface="Times New Roman"/>
                <a:cs typeface="Times New Roman"/>
              </a:rPr>
              <a:t>communicated?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When is the information  being shared? 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Is it being shared in a timely manner?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Communication Processes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For staff identified on the contact list: </a:t>
            </a:r>
          </a:p>
          <a:p>
            <a:pPr lvl="2"/>
            <a:r>
              <a:rPr lang="en-US" dirty="0" smtClean="0">
                <a:latin typeface="Times New Roman"/>
                <a:cs typeface="Times New Roman"/>
              </a:rPr>
              <a:t>What shifts do they cover? </a:t>
            </a:r>
          </a:p>
          <a:p>
            <a:pPr lvl="2"/>
            <a:r>
              <a:rPr lang="en-US" dirty="0" smtClean="0">
                <a:latin typeface="Times New Roman"/>
                <a:cs typeface="Times New Roman"/>
              </a:rPr>
              <a:t>What are the contingency plans if they are on vacation or out sick?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For phone numbers listed, is it a cell phone, landline, main hotline?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Are you aware of a hotline in the ED to call when transferring residents?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524E86"/>
                </a:solidFill>
                <a:latin typeface="Arial"/>
                <a:cs typeface="Arial"/>
              </a:rPr>
              <a:t>STEP 3: POTENTIAL AREAS THAT MAY REQUIRE FURTHER DRILL 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04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Identify areas where processes can be simplified, standardized and streamlined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Identify critical points in the process map 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Areas that are barriers and may slow down (“yields”) processes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Areas that require proceeding with caution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Dependent tasks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Revise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524E86"/>
                </a:solidFill>
                <a:latin typeface="Arial"/>
                <a:cs typeface="Arial"/>
              </a:rPr>
              <a:t>STEP 4: SIMPLIFY AND STREAMLINE; </a:t>
            </a:r>
            <a:br>
              <a:rPr lang="en-US" sz="4000" b="1" dirty="0" smtClean="0">
                <a:solidFill>
                  <a:srgbClr val="524E86"/>
                </a:solidFill>
                <a:latin typeface="Arial"/>
                <a:cs typeface="Arial"/>
              </a:rPr>
            </a:br>
            <a:r>
              <a:rPr lang="en-US" sz="4000" b="1" dirty="0" smtClean="0">
                <a:solidFill>
                  <a:srgbClr val="524E86"/>
                </a:solidFill>
                <a:latin typeface="Arial"/>
                <a:cs typeface="Arial"/>
              </a:rPr>
              <a:t>IDENTIFY “YIELD”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77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Where are there redundancies in the process?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Where can information and communication be standardized within your organization and across care settings?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How can you streamline your readmission reduction activities?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524E86"/>
                </a:solidFill>
                <a:latin typeface="Arial"/>
                <a:cs typeface="Arial"/>
              </a:rPr>
              <a:t>STEP 4: QUESTIONS TO CONSIDER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54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4495799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Apply the process map to an actual case or conduct a walkthrough using the process map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Test whether the processes align; record what processes do not align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Record gaps or areas for improvement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Anticipate roadblocks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Revise as necessary</a:t>
            </a:r>
          </a:p>
          <a:p>
            <a:pPr lvl="1"/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524E86"/>
                </a:solidFill>
                <a:latin typeface="Arial"/>
                <a:cs typeface="Arial"/>
              </a:rPr>
              <a:t>STEP 5: TEST THE PROCESS 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38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Recap the process mapping exercise: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What did the exercise uncover?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What areas are working well?</a:t>
            </a:r>
            <a:endParaRPr lang="en-US" dirty="0">
              <a:latin typeface="Times New Roman"/>
              <a:cs typeface="Times New Roman"/>
            </a:endParaRP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What areas need to be improved?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Focus on the areas can easily be modified and improved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Discuss potential revisions and revise process map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524E86"/>
                </a:solidFill>
                <a:latin typeface="Arial"/>
                <a:cs typeface="Arial"/>
              </a:rPr>
              <a:t>STEP 6: REVIEW THE PROCESS MAP WITH YOUR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14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419599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Develop a plan to educate frontline staff on the new process(</a:t>
            </a:r>
            <a:r>
              <a:rPr lang="en-US" dirty="0" err="1" smtClean="0">
                <a:latin typeface="Times New Roman"/>
                <a:cs typeface="Times New Roman"/>
              </a:rPr>
              <a:t>es</a:t>
            </a:r>
            <a:r>
              <a:rPr lang="en-US" dirty="0" smtClean="0">
                <a:latin typeface="Times New Roman"/>
                <a:cs typeface="Times New Roman"/>
              </a:rPr>
              <a:t>) 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Implement and monitor progress; determine if any revisions are necessary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Consider reconvening team if significant changes are needed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524E86"/>
                </a:solidFill>
                <a:latin typeface="Arial"/>
                <a:cs typeface="Arial"/>
              </a:rPr>
              <a:t>STEP 7: IMPLEMENT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08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533400"/>
            <a:ext cx="8305800" cy="586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524E86"/>
                </a:solidFill>
                <a:latin typeface="Arial"/>
                <a:cs typeface="Arial"/>
              </a:rPr>
              <a:t>HOW DO WE TRACK PROCESSES WHEN THEY SUCCEED OR FAIL?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19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800600"/>
          </a:xfrm>
        </p:spPr>
        <p:txBody>
          <a:bodyPr>
            <a:normAutofit fontScale="77500" lnSpcReduction="20000"/>
          </a:bodyPr>
          <a:lstStyle/>
          <a:p>
            <a:pPr>
              <a:buClr>
                <a:srgbClr val="524E86"/>
              </a:buClr>
            </a:pPr>
            <a:r>
              <a:rPr lang="en-US" dirty="0" smtClean="0">
                <a:latin typeface="Times New Roman"/>
                <a:cs typeface="Times New Roman"/>
              </a:rPr>
              <a:t>Keep </a:t>
            </a:r>
            <a:r>
              <a:rPr lang="en-US" dirty="0">
                <a:latin typeface="Times New Roman"/>
                <a:cs typeface="Times New Roman"/>
              </a:rPr>
              <a:t>staff informed of progress, successes, </a:t>
            </a:r>
            <a:r>
              <a:rPr lang="en-US" dirty="0" smtClean="0">
                <a:latin typeface="Times New Roman"/>
                <a:cs typeface="Times New Roman"/>
              </a:rPr>
              <a:t>and failures</a:t>
            </a:r>
            <a:r>
              <a:rPr lang="en-US" dirty="0">
                <a:latin typeface="Times New Roman"/>
                <a:cs typeface="Times New Roman"/>
              </a:rPr>
              <a:t>.</a:t>
            </a:r>
          </a:p>
          <a:p>
            <a:pPr>
              <a:buClr>
                <a:srgbClr val="524E86"/>
              </a:buClr>
            </a:pPr>
            <a:r>
              <a:rPr lang="en-US" dirty="0" smtClean="0">
                <a:latin typeface="Times New Roman"/>
                <a:cs typeface="Times New Roman"/>
              </a:rPr>
              <a:t>Share </a:t>
            </a:r>
            <a:r>
              <a:rPr lang="en-US" dirty="0">
                <a:latin typeface="Times New Roman"/>
                <a:cs typeface="Times New Roman"/>
              </a:rPr>
              <a:t>results outside of the organization. Present your process and findings </a:t>
            </a:r>
            <a:r>
              <a:rPr lang="en-US" dirty="0" smtClean="0">
                <a:latin typeface="Times New Roman"/>
                <a:cs typeface="Times New Roman"/>
              </a:rPr>
              <a:t>with your partner organizations.</a:t>
            </a:r>
            <a:endParaRPr lang="en-US" dirty="0">
              <a:latin typeface="Times New Roman"/>
              <a:cs typeface="Times New Roman"/>
            </a:endParaRPr>
          </a:p>
          <a:p>
            <a:pPr>
              <a:buClr>
                <a:srgbClr val="524E86"/>
              </a:buClr>
            </a:pPr>
            <a:r>
              <a:rPr lang="en-US" dirty="0" smtClean="0">
                <a:latin typeface="Times New Roman"/>
                <a:cs typeface="Times New Roman"/>
              </a:rPr>
              <a:t>Expand </a:t>
            </a:r>
            <a:r>
              <a:rPr lang="en-US" dirty="0">
                <a:latin typeface="Times New Roman"/>
                <a:cs typeface="Times New Roman"/>
              </a:rPr>
              <a:t>the scope to include all patients transferring into, out of, or within the </a:t>
            </a:r>
            <a:r>
              <a:rPr lang="en-US" dirty="0" smtClean="0">
                <a:latin typeface="Times New Roman"/>
                <a:cs typeface="Times New Roman"/>
              </a:rPr>
              <a:t>facility.</a:t>
            </a:r>
            <a:endParaRPr lang="en-US" dirty="0">
              <a:latin typeface="Times New Roman"/>
              <a:cs typeface="Times New Roman"/>
            </a:endParaRPr>
          </a:p>
          <a:p>
            <a:pPr>
              <a:buClr>
                <a:srgbClr val="524E86"/>
              </a:buClr>
            </a:pPr>
            <a:r>
              <a:rPr lang="en-US" dirty="0" smtClean="0">
                <a:latin typeface="Times New Roman"/>
                <a:cs typeface="Times New Roman"/>
              </a:rPr>
              <a:t>Regardless </a:t>
            </a:r>
            <a:r>
              <a:rPr lang="en-US" dirty="0">
                <a:latin typeface="Times New Roman"/>
                <a:cs typeface="Times New Roman"/>
              </a:rPr>
              <a:t>of starting or destination </a:t>
            </a:r>
            <a:r>
              <a:rPr lang="en-US" dirty="0" smtClean="0">
                <a:latin typeface="Times New Roman"/>
                <a:cs typeface="Times New Roman"/>
              </a:rPr>
              <a:t>points, focus </a:t>
            </a:r>
            <a:r>
              <a:rPr lang="en-US" dirty="0">
                <a:latin typeface="Times New Roman"/>
                <a:cs typeface="Times New Roman"/>
              </a:rPr>
              <a:t>on a key area of concern, such </a:t>
            </a:r>
            <a:r>
              <a:rPr lang="en-US" dirty="0" smtClean="0">
                <a:latin typeface="Times New Roman"/>
                <a:cs typeface="Times New Roman"/>
              </a:rPr>
              <a:t>as medication reconciliation.</a:t>
            </a:r>
          </a:p>
          <a:p>
            <a:pPr>
              <a:buClr>
                <a:srgbClr val="524E86"/>
              </a:buClr>
            </a:pPr>
            <a:r>
              <a:rPr lang="en-US" dirty="0">
                <a:latin typeface="Times New Roman"/>
                <a:cs typeface="Times New Roman"/>
              </a:rPr>
              <a:t>Look for participation from other departments </a:t>
            </a:r>
            <a:r>
              <a:rPr lang="en-US" dirty="0" smtClean="0">
                <a:latin typeface="Times New Roman"/>
                <a:cs typeface="Times New Roman"/>
              </a:rPr>
              <a:t>or </a:t>
            </a:r>
            <a:r>
              <a:rPr lang="en-US" dirty="0">
                <a:latin typeface="Times New Roman"/>
                <a:cs typeface="Times New Roman"/>
              </a:rPr>
              <a:t>disciplines. 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buClr>
                <a:srgbClr val="524E86"/>
              </a:buClr>
            </a:pPr>
            <a:r>
              <a:rPr lang="en-US" dirty="0" smtClean="0">
                <a:latin typeface="Times New Roman"/>
                <a:cs typeface="Times New Roman"/>
              </a:rPr>
              <a:t>Educate other disciplines </a:t>
            </a:r>
            <a:r>
              <a:rPr lang="en-US" dirty="0">
                <a:latin typeface="Times New Roman"/>
                <a:cs typeface="Times New Roman"/>
              </a:rPr>
              <a:t>on their role in improving quality and safety of health care delivery as </a:t>
            </a:r>
            <a:r>
              <a:rPr lang="en-US" dirty="0" smtClean="0">
                <a:latin typeface="Times New Roman"/>
                <a:cs typeface="Times New Roman"/>
              </a:rPr>
              <a:t>it relates </a:t>
            </a:r>
            <a:r>
              <a:rPr lang="en-US" dirty="0">
                <a:latin typeface="Times New Roman"/>
                <a:cs typeface="Times New Roman"/>
              </a:rPr>
              <a:t>to transitions of care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</a:p>
          <a:p>
            <a:pPr>
              <a:buClr>
                <a:srgbClr val="524E86"/>
              </a:buClr>
            </a:pPr>
            <a:r>
              <a:rPr lang="en-US" dirty="0" smtClean="0">
                <a:latin typeface="Times New Roman"/>
                <a:cs typeface="Times New Roman"/>
              </a:rPr>
              <a:t>It’s an iterative process. 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524E86"/>
                </a:solidFill>
                <a:latin typeface="Arial"/>
                <a:cs typeface="Arial"/>
              </a:rPr>
              <a:t>SUSTAINING EFFORTS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47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524E86"/>
                </a:solidFill>
                <a:latin typeface="Arial"/>
                <a:cs typeface="Arial"/>
              </a:rPr>
              <a:t>OVERVIEW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495800"/>
          </a:xfrm>
        </p:spPr>
        <p:txBody>
          <a:bodyPr>
            <a:normAutofit fontScale="92500"/>
          </a:bodyPr>
          <a:lstStyle/>
          <a:p>
            <a:pPr>
              <a:buClr>
                <a:srgbClr val="524E86"/>
              </a:buClr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Understand the steps to complete a process map </a:t>
            </a:r>
          </a:p>
          <a:p>
            <a:pPr>
              <a:buClr>
                <a:srgbClr val="524E86"/>
              </a:buClr>
            </a:pPr>
            <a:r>
              <a:rPr lang="en-US" dirty="0" smtClean="0">
                <a:latin typeface="Times New Roman"/>
                <a:cs typeface="Times New Roman"/>
              </a:rPr>
              <a:t>Create a sample process map from the hospital discharge to nursing home admission</a:t>
            </a:r>
          </a:p>
          <a:p>
            <a:pPr>
              <a:buClr>
                <a:srgbClr val="524E86"/>
              </a:buClr>
              <a:buFont typeface="Arial"/>
              <a:buChar char="•"/>
            </a:pPr>
            <a:r>
              <a:rPr lang="en-US" dirty="0" smtClean="0">
                <a:latin typeface="Times New Roman"/>
                <a:cs typeface="Times New Roman"/>
              </a:rPr>
              <a:t>Use principles learned to create process maps with your hospital-nursing home teams, for example:</a:t>
            </a:r>
          </a:p>
          <a:p>
            <a:pPr lvl="1"/>
            <a:r>
              <a:rPr lang="en-US" dirty="0">
                <a:latin typeface="Times New Roman"/>
                <a:cs typeface="Times New Roman"/>
              </a:rPr>
              <a:t>Hospital discharge process to nursing home</a:t>
            </a:r>
          </a:p>
          <a:p>
            <a:pPr lvl="1"/>
            <a:r>
              <a:rPr lang="en-US" dirty="0">
                <a:latin typeface="Times New Roman"/>
                <a:cs typeface="Times New Roman"/>
              </a:rPr>
              <a:t>Nursing home transfer process to ED</a:t>
            </a:r>
          </a:p>
          <a:p>
            <a:pPr lvl="1"/>
            <a:r>
              <a:rPr lang="en-US" dirty="0">
                <a:latin typeface="Times New Roman"/>
                <a:cs typeface="Times New Roman"/>
              </a:rPr>
              <a:t>ED transfer process to </a:t>
            </a:r>
            <a:r>
              <a:rPr lang="en-US" dirty="0" smtClean="0">
                <a:latin typeface="Times New Roman"/>
                <a:cs typeface="Times New Roman"/>
              </a:rPr>
              <a:t>inpatient </a:t>
            </a:r>
            <a:r>
              <a:rPr lang="en-US" dirty="0">
                <a:latin typeface="Times New Roman"/>
                <a:cs typeface="Times New Roman"/>
              </a:rPr>
              <a:t>hospital admission or back to the nursing home</a:t>
            </a:r>
          </a:p>
          <a:p>
            <a:endParaRPr lang="en-US" dirty="0" smtClean="0">
              <a:latin typeface="Times New Roman"/>
              <a:cs typeface="Times New Roman"/>
            </a:endParaRPr>
          </a:p>
          <a:p>
            <a:endParaRPr lang="en-US" dirty="0" smtClean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5029200"/>
          </a:xfrm>
        </p:spPr>
        <p:txBody>
          <a:bodyPr>
            <a:normAutofit/>
          </a:bodyPr>
          <a:lstStyle/>
          <a:p>
            <a:pPr>
              <a:buClr>
                <a:srgbClr val="524E86"/>
              </a:buClr>
            </a:pPr>
            <a:r>
              <a:rPr lang="en-US" dirty="0" smtClean="0">
                <a:latin typeface="Times New Roman"/>
                <a:cs typeface="Times New Roman"/>
              </a:rPr>
              <a:t>Benefits:</a:t>
            </a:r>
          </a:p>
          <a:p>
            <a:pPr lvl="1">
              <a:buClr>
                <a:srgbClr val="524E86"/>
              </a:buClr>
            </a:pPr>
            <a:r>
              <a:rPr lang="en-US" dirty="0" smtClean="0">
                <a:latin typeface="Times New Roman"/>
                <a:cs typeface="Times New Roman"/>
              </a:rPr>
              <a:t>To </a:t>
            </a:r>
            <a:r>
              <a:rPr lang="en-US" dirty="0">
                <a:latin typeface="Times New Roman"/>
                <a:cs typeface="Times New Roman"/>
              </a:rPr>
              <a:t>h</a:t>
            </a:r>
            <a:r>
              <a:rPr lang="en-US" dirty="0" smtClean="0">
                <a:latin typeface="Times New Roman"/>
                <a:cs typeface="Times New Roman"/>
              </a:rPr>
              <a:t>elp hospitals and nursing homes better understand care transitions activities at each other’s facilities</a:t>
            </a:r>
            <a:endParaRPr lang="en-US" dirty="0">
              <a:latin typeface="Times New Roman"/>
              <a:cs typeface="Times New Roman"/>
            </a:endParaRPr>
          </a:p>
          <a:p>
            <a:pPr lvl="1">
              <a:buClr>
                <a:srgbClr val="524E86"/>
              </a:buClr>
            </a:pPr>
            <a:r>
              <a:rPr lang="en-US" dirty="0" smtClean="0">
                <a:latin typeface="Times New Roman"/>
                <a:cs typeface="Times New Roman"/>
              </a:rPr>
              <a:t>To identify areas or tasks, that can be improved</a:t>
            </a:r>
          </a:p>
          <a:p>
            <a:pPr lvl="1">
              <a:buClr>
                <a:srgbClr val="524E86"/>
              </a:buClr>
            </a:pPr>
            <a:r>
              <a:rPr lang="en-US" dirty="0" smtClean="0">
                <a:latin typeface="Times New Roman"/>
                <a:cs typeface="Times New Roman"/>
              </a:rPr>
              <a:t>To determine what works well and potentially apply these principles to other areas</a:t>
            </a:r>
          </a:p>
          <a:p>
            <a:pPr lvl="1">
              <a:buClr>
                <a:srgbClr val="524E86"/>
              </a:buClr>
            </a:pPr>
            <a:r>
              <a:rPr lang="en-US" dirty="0" smtClean="0">
                <a:latin typeface="Times New Roman"/>
                <a:cs typeface="Times New Roman"/>
              </a:rPr>
              <a:t>To assist in the process of conducting case reviews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524E86"/>
                </a:solidFill>
                <a:latin typeface="Arial"/>
                <a:cs typeface="Arial"/>
              </a:rPr>
              <a:t>WHY DEVELOP A PROCESS MAP?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37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Or 3"/>
          <p:cNvSpPr/>
          <p:nvPr/>
        </p:nvSpPr>
        <p:spPr>
          <a:xfrm>
            <a:off x="3657600" y="2708196"/>
            <a:ext cx="4038600" cy="3692604"/>
          </a:xfrm>
          <a:prstGeom prst="flowChartOr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98532" y="3113561"/>
            <a:ext cx="118192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PLAN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Design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Redesign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90998" y="4723957"/>
            <a:ext cx="119699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DO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Try it out</a:t>
            </a:r>
            <a:endParaRPr lang="en-US" sz="2000" dirty="0">
              <a:solidFill>
                <a:schemeClr val="bg1"/>
              </a:solidFill>
            </a:endParaRPr>
          </a:p>
          <a:p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400" y="4558605"/>
            <a:ext cx="127009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STUDY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Measure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Results &amp;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Assess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43400" y="3048000"/>
            <a:ext cx="138531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ACT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Implement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Modify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Abandon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17523" y="2175605"/>
            <a:ext cx="2394951" cy="369332"/>
          </a:xfrm>
          <a:prstGeom prst="rect">
            <a:avLst/>
          </a:prstGeom>
          <a:ln>
            <a:solidFill>
              <a:srgbClr val="B3A2C7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Measurable Objectives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58597" y="1600200"/>
            <a:ext cx="1112805" cy="369332"/>
          </a:xfrm>
          <a:prstGeom prst="rect">
            <a:avLst/>
          </a:prstGeom>
          <a:ln>
            <a:solidFill>
              <a:srgbClr val="B3A2C7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Priorities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62100" y="1644227"/>
            <a:ext cx="1752600" cy="923330"/>
          </a:xfrm>
          <a:prstGeom prst="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Opportunities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Design 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Improve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4978445" y="2544937"/>
            <a:ext cx="279355" cy="2744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271402" y="2544937"/>
            <a:ext cx="218093" cy="2744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429000" y="1783808"/>
            <a:ext cx="1549444" cy="923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438400" y="2682168"/>
            <a:ext cx="1295400" cy="10583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2"/>
            <a:endCxn id="9" idx="0"/>
          </p:cNvCxnSpPr>
          <p:nvPr/>
        </p:nvCxnSpPr>
        <p:spPr>
          <a:xfrm flipH="1">
            <a:off x="5714999" y="1969532"/>
            <a:ext cx="1" cy="2060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own Arrow 22"/>
          <p:cNvSpPr/>
          <p:nvPr/>
        </p:nvSpPr>
        <p:spPr>
          <a:xfrm>
            <a:off x="6816408" y="4366244"/>
            <a:ext cx="381000" cy="384721"/>
          </a:xfrm>
          <a:prstGeom prst="downArrow">
            <a:avLst/>
          </a:prstGeom>
          <a:solidFill>
            <a:srgbClr val="E6E0EC"/>
          </a:solidFill>
          <a:ln>
            <a:solidFill>
              <a:srgbClr val="B3A2C7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 rot="16200000">
            <a:off x="5524499" y="2897087"/>
            <a:ext cx="381000" cy="384721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B3A2C7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 rot="5400000">
            <a:off x="5508137" y="5670370"/>
            <a:ext cx="381000" cy="384721"/>
          </a:xfrm>
          <a:prstGeom prst="downArrow">
            <a:avLst/>
          </a:prstGeom>
          <a:solidFill>
            <a:srgbClr val="E6E0EC"/>
          </a:solidFill>
          <a:ln>
            <a:solidFill>
              <a:srgbClr val="B3A2C7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0800000">
            <a:off x="3937022" y="4362137"/>
            <a:ext cx="381000" cy="384721"/>
          </a:xfrm>
          <a:prstGeom prst="downArrow">
            <a:avLst/>
          </a:prstGeom>
          <a:solidFill>
            <a:srgbClr val="E6E0EC"/>
          </a:solidFill>
          <a:ln>
            <a:solidFill>
              <a:srgbClr val="B3A2C7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81000" y="5461337"/>
            <a:ext cx="251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Root Cause Analysis in Healthcare Tools and Techniques Third Edition, The Joint Commission on Accreditation of Healthcare Organizations, 2003, p. 118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524E86"/>
                </a:solidFill>
                <a:latin typeface="Arial"/>
                <a:cs typeface="Arial"/>
              </a:rPr>
              <a:t>PDSA: PLAN, DO, STUDY, 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84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91844"/>
            <a:ext cx="8447544" cy="4813756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/>
                <a:cs typeface="Times New Roman"/>
              </a:rPr>
              <a:t>Step 1. Identify all processes and sub-processes</a:t>
            </a:r>
          </a:p>
          <a:p>
            <a:r>
              <a:rPr lang="en-US" sz="2800" dirty="0" smtClean="0">
                <a:latin typeface="Times New Roman"/>
                <a:cs typeface="Times New Roman"/>
              </a:rPr>
              <a:t>Step 2. Develop an initial workflow of the process</a:t>
            </a:r>
            <a:endParaRPr lang="en-US" sz="2800" dirty="0">
              <a:latin typeface="Times New Roman"/>
              <a:cs typeface="Times New Roman"/>
            </a:endParaRPr>
          </a:p>
          <a:p>
            <a:r>
              <a:rPr lang="en-US" sz="2800" dirty="0" smtClean="0">
                <a:latin typeface="Times New Roman"/>
                <a:cs typeface="Times New Roman"/>
              </a:rPr>
              <a:t>Step 3. </a:t>
            </a:r>
            <a:r>
              <a:rPr lang="en-US" sz="2800" dirty="0">
                <a:latin typeface="Times New Roman"/>
                <a:cs typeface="Times New Roman"/>
              </a:rPr>
              <a:t>Drill down</a:t>
            </a:r>
          </a:p>
          <a:p>
            <a:r>
              <a:rPr lang="en-US" sz="2800" dirty="0" smtClean="0">
                <a:latin typeface="Times New Roman"/>
                <a:cs typeface="Times New Roman"/>
              </a:rPr>
              <a:t>Step 4. Simplify and streamline; </a:t>
            </a:r>
            <a:br>
              <a:rPr lang="en-US" sz="2800" dirty="0" smtClean="0">
                <a:latin typeface="Times New Roman"/>
                <a:cs typeface="Times New Roman"/>
              </a:rPr>
            </a:br>
            <a:r>
              <a:rPr lang="en-US" sz="2800" dirty="0" smtClean="0">
                <a:latin typeface="Times New Roman"/>
                <a:cs typeface="Times New Roman"/>
              </a:rPr>
              <a:t>identify “yield” points</a:t>
            </a:r>
          </a:p>
          <a:p>
            <a:r>
              <a:rPr lang="en-US" sz="2800" dirty="0" smtClean="0">
                <a:latin typeface="Times New Roman"/>
                <a:cs typeface="Times New Roman"/>
              </a:rPr>
              <a:t>Step 5. Test the Process </a:t>
            </a:r>
          </a:p>
          <a:p>
            <a:r>
              <a:rPr lang="en-US" sz="2800" dirty="0" smtClean="0">
                <a:latin typeface="Times New Roman"/>
                <a:cs typeface="Times New Roman"/>
              </a:rPr>
              <a:t>Step 6. Review with your team</a:t>
            </a:r>
          </a:p>
          <a:p>
            <a:r>
              <a:rPr lang="en-US" sz="2800" dirty="0" smtClean="0">
                <a:latin typeface="Times New Roman"/>
                <a:cs typeface="Times New Roman"/>
              </a:rPr>
              <a:t>Step 7. Implement</a:t>
            </a:r>
          </a:p>
        </p:txBody>
      </p:sp>
      <p:sp>
        <p:nvSpPr>
          <p:cNvPr id="5" name="Flowchart: Or 4"/>
          <p:cNvSpPr/>
          <p:nvPr/>
        </p:nvSpPr>
        <p:spPr>
          <a:xfrm>
            <a:off x="5791200" y="3392303"/>
            <a:ext cx="3164159" cy="2968080"/>
          </a:xfrm>
          <a:prstGeom prst="flowChartOr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541165" y="4031159"/>
            <a:ext cx="11456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PLAN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Steps 1-4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62874" y="5105400"/>
            <a:ext cx="837537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DO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Step 5</a:t>
            </a:r>
            <a:endParaRPr lang="en-US" sz="2000" dirty="0">
              <a:solidFill>
                <a:schemeClr val="bg1"/>
              </a:solidFill>
            </a:endParaRPr>
          </a:p>
          <a:p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27007" y="4953000"/>
            <a:ext cx="10261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STUDY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Step 6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1463" y="3810000"/>
            <a:ext cx="8375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ACT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Step 7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8305800" y="4876800"/>
            <a:ext cx="381000" cy="384721"/>
          </a:xfrm>
          <a:prstGeom prst="downArrow">
            <a:avLst/>
          </a:prstGeom>
          <a:solidFill>
            <a:srgbClr val="E6E0EC"/>
          </a:solidFill>
          <a:ln>
            <a:solidFill>
              <a:srgbClr val="B3A2C7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6200000">
            <a:off x="7389539" y="3655740"/>
            <a:ext cx="381000" cy="384721"/>
          </a:xfrm>
          <a:prstGeom prst="downArrow">
            <a:avLst/>
          </a:prstGeom>
          <a:solidFill>
            <a:srgbClr val="E6E0EC"/>
          </a:solidFill>
          <a:ln>
            <a:solidFill>
              <a:srgbClr val="B3A2C7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 rot="5400000">
            <a:off x="6932339" y="5713140"/>
            <a:ext cx="381000" cy="384721"/>
          </a:xfrm>
          <a:prstGeom prst="downArrow">
            <a:avLst/>
          </a:prstGeom>
          <a:solidFill>
            <a:srgbClr val="E6E0EC"/>
          </a:solidFill>
          <a:ln>
            <a:solidFill>
              <a:srgbClr val="B3A2C7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 rot="10800000">
            <a:off x="6019801" y="4495800"/>
            <a:ext cx="381000" cy="384721"/>
          </a:xfrm>
          <a:prstGeom prst="downArrow">
            <a:avLst/>
          </a:prstGeom>
          <a:solidFill>
            <a:srgbClr val="E6E0EC"/>
          </a:solidFill>
          <a:ln>
            <a:solidFill>
              <a:srgbClr val="B3A2C7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096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524E86"/>
                </a:solidFill>
                <a:latin typeface="Arial"/>
                <a:cs typeface="Arial"/>
              </a:rPr>
              <a:t>DEVELOPING A PROCESS MAP </a:t>
            </a:r>
            <a:br>
              <a:rPr lang="en-US" sz="4000" b="1" dirty="0" smtClean="0">
                <a:solidFill>
                  <a:srgbClr val="524E86"/>
                </a:solidFill>
                <a:latin typeface="Arial"/>
                <a:cs typeface="Arial"/>
              </a:rPr>
            </a:br>
            <a:r>
              <a:rPr lang="en-US" sz="4000" b="1" dirty="0" smtClean="0">
                <a:solidFill>
                  <a:srgbClr val="524E86"/>
                </a:solidFill>
                <a:latin typeface="Arial"/>
                <a:cs typeface="Arial"/>
              </a:rPr>
              <a:t>OVERVIEW OF STEPS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37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457200"/>
            <a:ext cx="8229600" cy="594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524E86"/>
                </a:solidFill>
                <a:latin typeface="Arial"/>
                <a:cs typeface="Arial"/>
              </a:rPr>
              <a:t>STEP 1: IDENTIFY ALL PROCESS AND </a:t>
            </a:r>
            <a:br>
              <a:rPr lang="en-US" sz="4000" b="1" dirty="0" smtClean="0">
                <a:solidFill>
                  <a:srgbClr val="524E86"/>
                </a:solidFill>
                <a:latin typeface="Arial"/>
                <a:cs typeface="Arial"/>
              </a:rPr>
            </a:br>
            <a:r>
              <a:rPr lang="en-US" sz="4000" b="1" dirty="0" smtClean="0">
                <a:solidFill>
                  <a:srgbClr val="524E86"/>
                </a:solidFill>
                <a:latin typeface="Arial"/>
                <a:cs typeface="Arial"/>
              </a:rPr>
              <a:t>SUB-PROCESSES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408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Develop an initial draft of the workflow between facilities </a:t>
            </a:r>
            <a:r>
              <a:rPr lang="en-US" i="1" dirty="0" smtClean="0">
                <a:latin typeface="Times New Roman"/>
                <a:cs typeface="Times New Roman"/>
              </a:rPr>
              <a:t>(e.g. “warm” handoff between ED clinician and nursing home)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Can be formatted as a list or diagram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Meet as a multi-disciplinary team to discuss the processes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Ideally, ensure different disciplines are represented (clinicians, residents, nurses, social workers, case management, frontline staff etc.)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Consider what occurs during different shifts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Clarify </a:t>
            </a:r>
            <a:r>
              <a:rPr lang="en-US" dirty="0">
                <a:latin typeface="Times New Roman"/>
                <a:cs typeface="Times New Roman"/>
              </a:rPr>
              <a:t>specific roles and contributions of the process </a:t>
            </a:r>
            <a:r>
              <a:rPr lang="en-US" dirty="0" smtClean="0">
                <a:latin typeface="Times New Roman"/>
                <a:cs typeface="Times New Roman"/>
              </a:rPr>
              <a:t>team members</a:t>
            </a:r>
            <a:endParaRPr lang="en-US" b="1" i="1" dirty="0" smtClean="0">
              <a:latin typeface="Times New Roman"/>
              <a:cs typeface="Times New Roman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524E86"/>
                </a:solidFill>
                <a:latin typeface="Arial"/>
                <a:cs typeface="Arial"/>
              </a:rPr>
              <a:t>STEP 2: DEVELOPING </a:t>
            </a:r>
          </a:p>
          <a:p>
            <a:r>
              <a:rPr lang="en-US" sz="4000" b="1" dirty="0" smtClean="0">
                <a:solidFill>
                  <a:srgbClr val="524E86"/>
                </a:solidFill>
                <a:latin typeface="Arial"/>
                <a:cs typeface="Arial"/>
              </a:rPr>
              <a:t>AN INITIAL DRAFT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15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What currently takes place?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Is this different from what ideally should take place?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Does this process occur 24/7? Only on weekdays?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Are certain tasks dependent on someone or something?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What </a:t>
            </a:r>
            <a:r>
              <a:rPr lang="en-US" dirty="0">
                <a:latin typeface="Times New Roman"/>
                <a:cs typeface="Times New Roman"/>
              </a:rPr>
              <a:t>processes are critical? </a:t>
            </a: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Where are the </a:t>
            </a:r>
            <a:r>
              <a:rPr lang="en-US" dirty="0" smtClean="0">
                <a:latin typeface="Times New Roman"/>
                <a:cs typeface="Times New Roman"/>
              </a:rPr>
              <a:t>gaps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or barriers?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524E86"/>
                </a:solidFill>
                <a:latin typeface="Arial"/>
                <a:cs typeface="Arial"/>
              </a:rPr>
              <a:t>STEP 2: QUESTIONS TO CONSIDER WHEN DEVELOPING A DRAFT PROCESS 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2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Consider areas that might require further drill down: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Are there </a:t>
            </a:r>
            <a:r>
              <a:rPr lang="en-US" dirty="0">
                <a:latin typeface="Times New Roman"/>
                <a:cs typeface="Times New Roman"/>
              </a:rPr>
              <a:t>points of accountability for sending and receiving </a:t>
            </a:r>
            <a:r>
              <a:rPr lang="en-US" dirty="0" smtClean="0">
                <a:latin typeface="Times New Roman"/>
                <a:cs typeface="Times New Roman"/>
              </a:rPr>
              <a:t>information?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Improve </a:t>
            </a:r>
            <a:r>
              <a:rPr lang="en-US" dirty="0">
                <a:latin typeface="Times New Roman"/>
                <a:cs typeface="Times New Roman"/>
              </a:rPr>
              <a:t>communications during transitions between providers, patients, and </a:t>
            </a:r>
            <a:r>
              <a:rPr lang="en-US" dirty="0" smtClean="0">
                <a:latin typeface="Times New Roman"/>
                <a:cs typeface="Times New Roman"/>
              </a:rPr>
              <a:t>caregivers</a:t>
            </a:r>
          </a:p>
          <a:p>
            <a:pPr lvl="2"/>
            <a:r>
              <a:rPr lang="en-US" sz="2000" dirty="0" smtClean="0">
                <a:latin typeface="Times New Roman"/>
                <a:cs typeface="Times New Roman"/>
              </a:rPr>
              <a:t>Timeliness</a:t>
            </a:r>
            <a:r>
              <a:rPr lang="en-US" sz="2000" dirty="0">
                <a:latin typeface="Times New Roman"/>
                <a:cs typeface="Times New Roman"/>
              </a:rPr>
              <a:t>, completeness, and accuracy of information </a:t>
            </a:r>
            <a:r>
              <a:rPr lang="en-US" sz="2000" dirty="0" smtClean="0">
                <a:latin typeface="Times New Roman"/>
                <a:cs typeface="Times New Roman"/>
              </a:rPr>
              <a:t>transferred.</a:t>
            </a:r>
            <a:endParaRPr lang="en-US" sz="2000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524E86"/>
                </a:solidFill>
                <a:latin typeface="Arial"/>
                <a:cs typeface="Arial"/>
              </a:rPr>
              <a:t>STEP 3: DRILL 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19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18534</TotalTime>
  <Words>872</Words>
  <Application>Microsoft Office PowerPoint</Application>
  <PresentationFormat>On-screen Show (4:3)</PresentationFormat>
  <Paragraphs>124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Office Theme</vt:lpstr>
      <vt:lpstr>“DEVELOPING A PROCESS MAP” SAMPLE SLIDE DECK</vt:lpstr>
      <vt:lpstr>OVERVIEW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Greater New York Hospital Association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amrhein</dc:creator>
  <cp:lastModifiedBy>Stephens, Kristin</cp:lastModifiedBy>
  <cp:revision>245</cp:revision>
  <cp:lastPrinted>2016-08-03T15:36:25Z</cp:lastPrinted>
  <dcterms:created xsi:type="dcterms:W3CDTF">2011-03-23T16:46:38Z</dcterms:created>
  <dcterms:modified xsi:type="dcterms:W3CDTF">2017-08-09T15:52:56Z</dcterms:modified>
</cp:coreProperties>
</file>